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7"/>
    <p:sldId id="257" r:id="rId38"/>
    <p:sldId id="258" r:id="rId39"/>
    <p:sldId id="259" r:id="rId40"/>
    <p:sldId id="260" r:id="rId41"/>
    <p:sldId id="261" r:id="rId42"/>
    <p:sldId id="262" r:id="rId43"/>
    <p:sldId id="263" r:id="rId44"/>
    <p:sldId id="264" r:id="rId45"/>
    <p:sldId id="265" r:id="rId4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Garet" charset="1" panose="00000000000000000000"/>
      <p:regular r:id="rId10"/>
    </p:embeddedFont>
    <p:embeddedFont>
      <p:font typeface="Garet Bold" charset="1" panose="00000000000000000000"/>
      <p:regular r:id="rId11"/>
    </p:embeddedFont>
    <p:embeddedFont>
      <p:font typeface="Garet Italics" charset="1" panose="00000000000000000000"/>
      <p:regular r:id="rId12"/>
    </p:embeddedFont>
    <p:embeddedFont>
      <p:font typeface="Garet Bold Italics" charset="1" panose="00000000000000000000"/>
      <p:regular r:id="rId13"/>
    </p:embeddedFont>
    <p:embeddedFont>
      <p:font typeface="Garet Light" charset="1" panose="00000000000000000000"/>
      <p:regular r:id="rId14"/>
    </p:embeddedFont>
    <p:embeddedFont>
      <p:font typeface="Garet Ultra-Bold" charset="1" panose="00000000000000000000"/>
      <p:regular r:id="rId15"/>
    </p:embeddedFont>
    <p:embeddedFont>
      <p:font typeface="Garet Ultra-Bold Italics" charset="1" panose="00000000000000000000"/>
      <p:regular r:id="rId16"/>
    </p:embeddedFont>
    <p:embeddedFont>
      <p:font typeface="Garet Heavy" charset="1" panose="00000000000000000000"/>
      <p:regular r:id="rId17"/>
    </p:embeddedFont>
    <p:embeddedFont>
      <p:font typeface="Garet Heavy Italics" charset="1" panose="00000000000000000000"/>
      <p:regular r:id="rId18"/>
    </p:embeddedFont>
    <p:embeddedFont>
      <p:font typeface="Montserrat" charset="1" panose="00000500000000000000"/>
      <p:regular r:id="rId19"/>
    </p:embeddedFont>
    <p:embeddedFont>
      <p:font typeface="Montserrat Bold" charset="1" panose="00000800000000000000"/>
      <p:regular r:id="rId20"/>
    </p:embeddedFont>
    <p:embeddedFont>
      <p:font typeface="Montserrat Italics" charset="1" panose="00000500000000000000"/>
      <p:regular r:id="rId21"/>
    </p:embeddedFont>
    <p:embeddedFont>
      <p:font typeface="Montserrat Bold Italics" charset="1" panose="00000800000000000000"/>
      <p:regular r:id="rId22"/>
    </p:embeddedFont>
    <p:embeddedFont>
      <p:font typeface="Montserrat Thin" charset="1" panose="00000300000000000000"/>
      <p:regular r:id="rId23"/>
    </p:embeddedFont>
    <p:embeddedFont>
      <p:font typeface="Montserrat Thin Italics" charset="1" panose="00000300000000000000"/>
      <p:regular r:id="rId24"/>
    </p:embeddedFont>
    <p:embeddedFont>
      <p:font typeface="Montserrat Extra-Light" charset="1" panose="00000300000000000000"/>
      <p:regular r:id="rId25"/>
    </p:embeddedFont>
    <p:embeddedFont>
      <p:font typeface="Montserrat Extra-Light Italics" charset="1" panose="00000300000000000000"/>
      <p:regular r:id="rId26"/>
    </p:embeddedFont>
    <p:embeddedFont>
      <p:font typeface="Montserrat Light" charset="1" panose="00000400000000000000"/>
      <p:regular r:id="rId27"/>
    </p:embeddedFont>
    <p:embeddedFont>
      <p:font typeface="Montserrat Light Italics" charset="1" panose="00000400000000000000"/>
      <p:regular r:id="rId28"/>
    </p:embeddedFont>
    <p:embeddedFont>
      <p:font typeface="Montserrat Medium" charset="1" panose="00000600000000000000"/>
      <p:regular r:id="rId29"/>
    </p:embeddedFont>
    <p:embeddedFont>
      <p:font typeface="Montserrat Medium Italics" charset="1" panose="00000600000000000000"/>
      <p:regular r:id="rId30"/>
    </p:embeddedFont>
    <p:embeddedFont>
      <p:font typeface="Montserrat Semi-Bold" charset="1" panose="00000700000000000000"/>
      <p:regular r:id="rId31"/>
    </p:embeddedFont>
    <p:embeddedFont>
      <p:font typeface="Montserrat Semi-Bold Italics" charset="1" panose="00000700000000000000"/>
      <p:regular r:id="rId32"/>
    </p:embeddedFont>
    <p:embeddedFont>
      <p:font typeface="Montserrat Ultra-Bold" charset="1" panose="00000900000000000000"/>
      <p:regular r:id="rId33"/>
    </p:embeddedFont>
    <p:embeddedFont>
      <p:font typeface="Montserrat Ultra-Bold Italics" charset="1" panose="00000900000000000000"/>
      <p:regular r:id="rId34"/>
    </p:embeddedFont>
    <p:embeddedFont>
      <p:font typeface="Montserrat Heavy" charset="1" panose="00000A00000000000000"/>
      <p:regular r:id="rId35"/>
    </p:embeddedFont>
    <p:embeddedFont>
      <p:font typeface="Montserrat Heavy Italics" charset="1" panose="00000A0000000000000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slides/slide1.xml" Type="http://schemas.openxmlformats.org/officeDocument/2006/relationships/slide"/><Relationship Id="rId38" Target="slides/slide2.xml" Type="http://schemas.openxmlformats.org/officeDocument/2006/relationships/slide"/><Relationship Id="rId39" Target="slides/slide3.xml" Type="http://schemas.openxmlformats.org/officeDocument/2006/relationships/slide"/><Relationship Id="rId4" Target="theme/theme1.xml" Type="http://schemas.openxmlformats.org/officeDocument/2006/relationships/theme"/><Relationship Id="rId40" Target="slides/slide4.xml" Type="http://schemas.openxmlformats.org/officeDocument/2006/relationships/slide"/><Relationship Id="rId41" Target="slides/slide5.xml" Type="http://schemas.openxmlformats.org/officeDocument/2006/relationships/slide"/><Relationship Id="rId42" Target="slides/slide6.xml" Type="http://schemas.openxmlformats.org/officeDocument/2006/relationships/slide"/><Relationship Id="rId43" Target="slides/slide7.xml" Type="http://schemas.openxmlformats.org/officeDocument/2006/relationships/slide"/><Relationship Id="rId44" Target="slides/slide8.xml" Type="http://schemas.openxmlformats.org/officeDocument/2006/relationships/slide"/><Relationship Id="rId45" Target="slides/slide9.xml" Type="http://schemas.openxmlformats.org/officeDocument/2006/relationships/slide"/><Relationship Id="rId46" Target="slides/slide10.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3629701" cy="1840412"/>
          </a:xfrm>
        </p:grpSpPr>
        <p:sp>
          <p:nvSpPr>
            <p:cNvPr name="Freeform 3" id="3"/>
            <p:cNvSpPr/>
            <p:nvPr/>
          </p:nvSpPr>
          <p:spPr>
            <a:xfrm flipH="false" flipV="false" rot="0">
              <a:off x="0" y="0"/>
              <a:ext cx="3629701" cy="1840412"/>
            </a:xfrm>
            <a:custGeom>
              <a:avLst/>
              <a:gdLst/>
              <a:ahLst/>
              <a:cxnLst/>
              <a:rect r="r" b="b" t="t" l="l"/>
              <a:pathLst>
                <a:path h="1840412" w="3629701">
                  <a:moveTo>
                    <a:pt x="7155" y="0"/>
                  </a:moveTo>
                  <a:lnTo>
                    <a:pt x="3622546" y="0"/>
                  </a:lnTo>
                  <a:cubicBezTo>
                    <a:pt x="3626498" y="0"/>
                    <a:pt x="3629701" y="3203"/>
                    <a:pt x="3629701" y="7155"/>
                  </a:cubicBezTo>
                  <a:lnTo>
                    <a:pt x="3629701" y="1833257"/>
                  </a:lnTo>
                  <a:cubicBezTo>
                    <a:pt x="3629701" y="1835155"/>
                    <a:pt x="3628947" y="1836975"/>
                    <a:pt x="3627606" y="1838316"/>
                  </a:cubicBezTo>
                  <a:cubicBezTo>
                    <a:pt x="3626264" y="1839658"/>
                    <a:pt x="3624444" y="1840412"/>
                    <a:pt x="3622546" y="1840412"/>
                  </a:cubicBezTo>
                  <a:lnTo>
                    <a:pt x="7155" y="1840412"/>
                  </a:lnTo>
                  <a:cubicBezTo>
                    <a:pt x="5257" y="1840412"/>
                    <a:pt x="3437" y="1839658"/>
                    <a:pt x="2096" y="1838316"/>
                  </a:cubicBezTo>
                  <a:cubicBezTo>
                    <a:pt x="754" y="1836975"/>
                    <a:pt x="0" y="1835155"/>
                    <a:pt x="0" y="1833257"/>
                  </a:cubicBezTo>
                  <a:lnTo>
                    <a:pt x="0" y="7155"/>
                  </a:lnTo>
                  <a:cubicBezTo>
                    <a:pt x="0" y="5257"/>
                    <a:pt x="754" y="3437"/>
                    <a:pt x="2096" y="2096"/>
                  </a:cubicBezTo>
                  <a:cubicBezTo>
                    <a:pt x="3437" y="754"/>
                    <a:pt x="5257" y="0"/>
                    <a:pt x="7155" y="0"/>
                  </a:cubicBezTo>
                  <a:close/>
                </a:path>
              </a:pathLst>
            </a:custGeom>
            <a:solidFill>
              <a:srgbClr val="000000">
                <a:alpha val="0"/>
              </a:srgbClr>
            </a:solidFill>
            <a:ln w="28575">
              <a:solidFill>
                <a:srgbClr val="D69F72"/>
              </a:solidFill>
            </a:ln>
          </p:spPr>
        </p:sp>
        <p:sp>
          <p:nvSpPr>
            <p:cNvPr name="TextBox 4" id="4"/>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Freeform 5" id="5"/>
          <p:cNvSpPr/>
          <p:nvPr/>
        </p:nvSpPr>
        <p:spPr>
          <a:xfrm flipH="false" flipV="false" rot="0">
            <a:off x="13328235" y="1334723"/>
            <a:ext cx="6227442" cy="6750615"/>
          </a:xfrm>
          <a:custGeom>
            <a:avLst/>
            <a:gdLst/>
            <a:ahLst/>
            <a:cxnLst/>
            <a:rect r="r" b="b" t="t" l="l"/>
            <a:pathLst>
              <a:path h="6750615" w="6227442">
                <a:moveTo>
                  <a:pt x="0" y="0"/>
                </a:moveTo>
                <a:lnTo>
                  <a:pt x="6227442" y="0"/>
                </a:lnTo>
                <a:lnTo>
                  <a:pt x="6227442" y="6750615"/>
                </a:lnTo>
                <a:lnTo>
                  <a:pt x="0" y="6750615"/>
                </a:lnTo>
                <a:lnTo>
                  <a:pt x="0" y="0"/>
                </a:lnTo>
                <a:close/>
              </a:path>
            </a:pathLst>
          </a:custGeom>
          <a:blipFill>
            <a:blip r:embed="rId2"/>
            <a:stretch>
              <a:fillRect l="0" t="0" r="0" b="0"/>
            </a:stretch>
          </a:blipFill>
        </p:spPr>
      </p:sp>
      <p:sp>
        <p:nvSpPr>
          <p:cNvPr name="TextBox 6" id="6"/>
          <p:cNvSpPr txBox="true"/>
          <p:nvPr/>
        </p:nvSpPr>
        <p:spPr>
          <a:xfrm rot="0">
            <a:off x="1308444" y="2514600"/>
            <a:ext cx="15000216" cy="5600700"/>
          </a:xfrm>
          <a:prstGeom prst="rect">
            <a:avLst/>
          </a:prstGeom>
        </p:spPr>
        <p:txBody>
          <a:bodyPr anchor="t" rtlCol="false" tIns="0" lIns="0" bIns="0" rIns="0">
            <a:spAutoFit/>
          </a:bodyPr>
          <a:lstStyle/>
          <a:p>
            <a:pPr>
              <a:lnSpc>
                <a:spcPts val="10800"/>
              </a:lnSpc>
            </a:pPr>
            <a:r>
              <a:rPr lang="en-US" sz="12000">
                <a:solidFill>
                  <a:srgbClr val="D69F72"/>
                </a:solidFill>
                <a:latin typeface="Montserrat Semi-Bold"/>
              </a:rPr>
              <a:t>PREDICTION OF THE GENETIC DISORDER BEFORE BIRTH</a:t>
            </a:r>
          </a:p>
        </p:txBody>
      </p:sp>
      <p:sp>
        <p:nvSpPr>
          <p:cNvPr name="AutoShape 7" id="7"/>
          <p:cNvSpPr/>
          <p:nvPr/>
        </p:nvSpPr>
        <p:spPr>
          <a:xfrm rot="0">
            <a:off x="15136439" y="8635201"/>
            <a:ext cx="1305517" cy="0"/>
          </a:xfrm>
          <a:prstGeom prst="line">
            <a:avLst/>
          </a:prstGeom>
          <a:ln cap="flat" w="28575">
            <a:solidFill>
              <a:srgbClr val="D69F72"/>
            </a:solidFill>
            <a:prstDash val="solid"/>
            <a:headEnd type="none" len="sm" w="sm"/>
            <a:tailEnd type="arrow" len="sm" w="med"/>
          </a:ln>
        </p:spPr>
      </p:sp>
      <p:grpSp>
        <p:nvGrpSpPr>
          <p:cNvPr name="Group 8" id="8"/>
          <p:cNvGrpSpPr/>
          <p:nvPr/>
        </p:nvGrpSpPr>
        <p:grpSpPr>
          <a:xfrm rot="0">
            <a:off x="16973550" y="8349451"/>
            <a:ext cx="571500" cy="571500"/>
            <a:chOff x="0" y="0"/>
            <a:chExt cx="812800" cy="812800"/>
          </a:xfrm>
        </p:grpSpPr>
        <p:sp>
          <p:nvSpPr>
            <p:cNvPr name="Freeform 9" id="9"/>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0" id="10"/>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1" id="11"/>
          <p:cNvGrpSpPr/>
          <p:nvPr/>
        </p:nvGrpSpPr>
        <p:grpSpPr>
          <a:xfrm rot="0">
            <a:off x="1767836" y="648789"/>
            <a:ext cx="759822" cy="759822"/>
            <a:chOff x="0" y="0"/>
            <a:chExt cx="812800" cy="812800"/>
          </a:xfrm>
        </p:grpSpPr>
        <p:sp>
          <p:nvSpPr>
            <p:cNvPr name="Freeform 12" id="12"/>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3" id="13"/>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sp>
        <p:nvSpPr>
          <p:cNvPr name="TextBox 14" id="14"/>
          <p:cNvSpPr txBox="true"/>
          <p:nvPr/>
        </p:nvSpPr>
        <p:spPr>
          <a:xfrm rot="0">
            <a:off x="1802639" y="8493929"/>
            <a:ext cx="10158205" cy="330169"/>
          </a:xfrm>
          <a:prstGeom prst="rect">
            <a:avLst/>
          </a:prstGeom>
        </p:spPr>
        <p:txBody>
          <a:bodyPr anchor="t" rtlCol="false" tIns="0" lIns="0" bIns="0" rIns="0">
            <a:spAutoFit/>
          </a:bodyPr>
          <a:lstStyle/>
          <a:p>
            <a:pPr>
              <a:lnSpc>
                <a:spcPts val="2498"/>
              </a:lnSpc>
            </a:pPr>
            <a:r>
              <a:rPr lang="en-US" sz="2498">
                <a:solidFill>
                  <a:srgbClr val="D69F72"/>
                </a:solidFill>
                <a:latin typeface="Garet"/>
              </a:rPr>
              <a:t>Arya 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5136439" y="8635201"/>
            <a:ext cx="1305517" cy="0"/>
          </a:xfrm>
          <a:prstGeom prst="line">
            <a:avLst/>
          </a:prstGeom>
          <a:ln cap="flat" w="28575">
            <a:solidFill>
              <a:srgbClr val="D69F72"/>
            </a:solidFill>
            <a:prstDash val="solid"/>
            <a:headEnd type="none" len="sm" w="sm"/>
            <a:tailEnd type="arrow" len="sm" w="med"/>
          </a:ln>
        </p:spPr>
      </p:sp>
      <p:grpSp>
        <p:nvGrpSpPr>
          <p:cNvPr name="Group 3" id="3"/>
          <p:cNvGrpSpPr/>
          <p:nvPr/>
        </p:nvGrpSpPr>
        <p:grpSpPr>
          <a:xfrm rot="0">
            <a:off x="1767836" y="648789"/>
            <a:ext cx="759822" cy="759822"/>
            <a:chOff x="0" y="0"/>
            <a:chExt cx="812800" cy="812800"/>
          </a:xfrm>
        </p:grpSpPr>
        <p:sp>
          <p:nvSpPr>
            <p:cNvPr name="Freeform 4" id="4"/>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5" id="5"/>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sp>
        <p:nvSpPr>
          <p:cNvPr name="TextBox 6" id="6"/>
          <p:cNvSpPr txBox="true"/>
          <p:nvPr/>
        </p:nvSpPr>
        <p:spPr>
          <a:xfrm rot="0">
            <a:off x="2527658" y="3726805"/>
            <a:ext cx="13165406" cy="782954"/>
          </a:xfrm>
          <a:prstGeom prst="rect">
            <a:avLst/>
          </a:prstGeom>
        </p:spPr>
        <p:txBody>
          <a:bodyPr anchor="t" rtlCol="false" tIns="0" lIns="0" bIns="0" rIns="0">
            <a:spAutoFit/>
          </a:bodyPr>
          <a:lstStyle/>
          <a:p>
            <a:pPr algn="ctr">
              <a:lnSpc>
                <a:spcPts val="5669"/>
              </a:lnSpc>
            </a:pPr>
            <a:r>
              <a:rPr lang="en-US" sz="6299">
                <a:solidFill>
                  <a:srgbClr val="D69F72"/>
                </a:solidFill>
                <a:latin typeface="Montserrat Bold Italics"/>
              </a:rPr>
              <a:t>QUESTIONS?</a:t>
            </a:r>
          </a:p>
        </p:txBody>
      </p:sp>
      <p:sp>
        <p:nvSpPr>
          <p:cNvPr name="Freeform 7" id="7"/>
          <p:cNvSpPr/>
          <p:nvPr/>
        </p:nvSpPr>
        <p:spPr>
          <a:xfrm flipH="false" flipV="false" rot="-500042">
            <a:off x="842858" y="5826982"/>
            <a:ext cx="2998907" cy="5207943"/>
          </a:xfrm>
          <a:custGeom>
            <a:avLst/>
            <a:gdLst/>
            <a:ahLst/>
            <a:cxnLst/>
            <a:rect r="r" b="b" t="t" l="l"/>
            <a:pathLst>
              <a:path h="5207943" w="2998907">
                <a:moveTo>
                  <a:pt x="0" y="0"/>
                </a:moveTo>
                <a:lnTo>
                  <a:pt x="2998907" y="0"/>
                </a:lnTo>
                <a:lnTo>
                  <a:pt x="2998907" y="5207942"/>
                </a:lnTo>
                <a:lnTo>
                  <a:pt x="0" y="5207942"/>
                </a:lnTo>
                <a:lnTo>
                  <a:pt x="0" y="0"/>
                </a:lnTo>
                <a:close/>
              </a:path>
            </a:pathLst>
          </a:custGeom>
          <a:blipFill>
            <a:blip r:embed="rId2"/>
            <a:stretch>
              <a:fillRect l="0" t="0" r="0" b="0"/>
            </a:stretch>
          </a:blipFill>
        </p:spPr>
      </p:sp>
      <p:sp>
        <p:nvSpPr>
          <p:cNvPr name="Freeform 8" id="8"/>
          <p:cNvSpPr/>
          <p:nvPr/>
        </p:nvSpPr>
        <p:spPr>
          <a:xfrm flipH="true" flipV="false" rot="-500042">
            <a:off x="15498035" y="3860519"/>
            <a:ext cx="2998907" cy="5207943"/>
          </a:xfrm>
          <a:custGeom>
            <a:avLst/>
            <a:gdLst/>
            <a:ahLst/>
            <a:cxnLst/>
            <a:rect r="r" b="b" t="t" l="l"/>
            <a:pathLst>
              <a:path h="5207943" w="2998907">
                <a:moveTo>
                  <a:pt x="2998907" y="0"/>
                </a:moveTo>
                <a:lnTo>
                  <a:pt x="0" y="0"/>
                </a:lnTo>
                <a:lnTo>
                  <a:pt x="0" y="5207942"/>
                </a:lnTo>
                <a:lnTo>
                  <a:pt x="2998907" y="5207942"/>
                </a:lnTo>
                <a:lnTo>
                  <a:pt x="2998907"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5136439" y="8635201"/>
            <a:ext cx="1305517" cy="0"/>
          </a:xfrm>
          <a:prstGeom prst="line">
            <a:avLst/>
          </a:prstGeom>
          <a:ln cap="flat" w="28575">
            <a:solidFill>
              <a:srgbClr val="D69F72"/>
            </a:solidFill>
            <a:prstDash val="solid"/>
            <a:headEnd type="none" len="sm" w="sm"/>
            <a:tailEnd type="arrow" len="sm" w="med"/>
          </a:ln>
        </p:spPr>
      </p:sp>
      <p:grpSp>
        <p:nvGrpSpPr>
          <p:cNvPr name="Group 3" id="3"/>
          <p:cNvGrpSpPr/>
          <p:nvPr/>
        </p:nvGrpSpPr>
        <p:grpSpPr>
          <a:xfrm rot="0">
            <a:off x="16973550" y="8349451"/>
            <a:ext cx="571500" cy="571500"/>
            <a:chOff x="0" y="0"/>
            <a:chExt cx="812800" cy="812800"/>
          </a:xfrm>
        </p:grpSpPr>
        <p:sp>
          <p:nvSpPr>
            <p:cNvPr name="Freeform 4" id="4"/>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5" id="5"/>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6" id="6"/>
          <p:cNvGrpSpPr/>
          <p:nvPr/>
        </p:nvGrpSpPr>
        <p:grpSpPr>
          <a:xfrm rot="0">
            <a:off x="16973550" y="7599018"/>
            <a:ext cx="571500" cy="571500"/>
            <a:chOff x="0" y="0"/>
            <a:chExt cx="812800" cy="812800"/>
          </a:xfrm>
        </p:grpSpPr>
        <p:sp>
          <p:nvSpPr>
            <p:cNvPr name="Freeform 7" id="7"/>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8" id="8"/>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9" id="9"/>
          <p:cNvGrpSpPr/>
          <p:nvPr/>
        </p:nvGrpSpPr>
        <p:grpSpPr>
          <a:xfrm rot="0">
            <a:off x="1767836" y="648789"/>
            <a:ext cx="759822" cy="759822"/>
            <a:chOff x="0" y="0"/>
            <a:chExt cx="812800" cy="812800"/>
          </a:xfrm>
        </p:grpSpPr>
        <p:sp>
          <p:nvSpPr>
            <p:cNvPr name="Freeform 10" id="10"/>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1" id="11"/>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sp>
        <p:nvSpPr>
          <p:cNvPr name="Freeform 12" id="12"/>
          <p:cNvSpPr/>
          <p:nvPr/>
        </p:nvSpPr>
        <p:spPr>
          <a:xfrm flipH="false" flipV="false" rot="5009469">
            <a:off x="-243459" y="4548976"/>
            <a:ext cx="2544318" cy="8229600"/>
          </a:xfrm>
          <a:custGeom>
            <a:avLst/>
            <a:gdLst/>
            <a:ahLst/>
            <a:cxnLst/>
            <a:rect r="r" b="b" t="t" l="l"/>
            <a:pathLst>
              <a:path h="8229600" w="2544318">
                <a:moveTo>
                  <a:pt x="0" y="0"/>
                </a:moveTo>
                <a:lnTo>
                  <a:pt x="2544318" y="0"/>
                </a:lnTo>
                <a:lnTo>
                  <a:pt x="2544318" y="8229600"/>
                </a:lnTo>
                <a:lnTo>
                  <a:pt x="0" y="8229600"/>
                </a:lnTo>
                <a:lnTo>
                  <a:pt x="0" y="0"/>
                </a:lnTo>
                <a:close/>
              </a:path>
            </a:pathLst>
          </a:custGeom>
          <a:blipFill>
            <a:blip r:embed="rId2"/>
            <a:stretch>
              <a:fillRect l="0" t="0" r="0" b="0"/>
            </a:stretch>
          </a:blipFill>
        </p:spPr>
      </p:sp>
      <p:sp>
        <p:nvSpPr>
          <p:cNvPr name="Freeform 13" id="13"/>
          <p:cNvSpPr/>
          <p:nvPr/>
        </p:nvSpPr>
        <p:spPr>
          <a:xfrm flipH="true" flipV="false" rot="-4941856">
            <a:off x="15987141" y="-2360557"/>
            <a:ext cx="2544318" cy="8229600"/>
          </a:xfrm>
          <a:custGeom>
            <a:avLst/>
            <a:gdLst/>
            <a:ahLst/>
            <a:cxnLst/>
            <a:rect r="r" b="b" t="t" l="l"/>
            <a:pathLst>
              <a:path h="8229600" w="2544318">
                <a:moveTo>
                  <a:pt x="2544318" y="0"/>
                </a:moveTo>
                <a:lnTo>
                  <a:pt x="0" y="0"/>
                </a:lnTo>
                <a:lnTo>
                  <a:pt x="0" y="8229600"/>
                </a:lnTo>
                <a:lnTo>
                  <a:pt x="2544318" y="8229600"/>
                </a:lnTo>
                <a:lnTo>
                  <a:pt x="2544318" y="0"/>
                </a:lnTo>
                <a:close/>
              </a:path>
            </a:pathLst>
          </a:custGeom>
          <a:blipFill>
            <a:blip r:embed="rId2"/>
            <a:stretch>
              <a:fillRect l="0" t="0" r="0" b="0"/>
            </a:stretch>
          </a:blipFill>
        </p:spPr>
      </p:sp>
      <p:sp>
        <p:nvSpPr>
          <p:cNvPr name="TextBox 14" id="14"/>
          <p:cNvSpPr txBox="true"/>
          <p:nvPr/>
        </p:nvSpPr>
        <p:spPr>
          <a:xfrm rot="0">
            <a:off x="1028700" y="1935218"/>
            <a:ext cx="16230600" cy="723899"/>
          </a:xfrm>
          <a:prstGeom prst="rect">
            <a:avLst/>
          </a:prstGeom>
        </p:spPr>
        <p:txBody>
          <a:bodyPr anchor="t" rtlCol="false" tIns="0" lIns="0" bIns="0" rIns="0">
            <a:spAutoFit/>
          </a:bodyPr>
          <a:lstStyle/>
          <a:p>
            <a:pPr>
              <a:lnSpc>
                <a:spcPts val="5399"/>
              </a:lnSpc>
            </a:pPr>
            <a:r>
              <a:rPr lang="en-US" sz="5999">
                <a:solidFill>
                  <a:srgbClr val="D69F72"/>
                </a:solidFill>
                <a:latin typeface="Montserrat Bold Italics"/>
              </a:rPr>
              <a:t>TABLE OF CONTENTS</a:t>
            </a:r>
          </a:p>
        </p:txBody>
      </p:sp>
      <p:sp>
        <p:nvSpPr>
          <p:cNvPr name="TextBox 15" id="15"/>
          <p:cNvSpPr txBox="true"/>
          <p:nvPr/>
        </p:nvSpPr>
        <p:spPr>
          <a:xfrm rot="0">
            <a:off x="2147747" y="2961454"/>
            <a:ext cx="8784832" cy="3400423"/>
          </a:xfrm>
          <a:prstGeom prst="rect">
            <a:avLst/>
          </a:prstGeom>
        </p:spPr>
        <p:txBody>
          <a:bodyPr anchor="t" rtlCol="false" tIns="0" lIns="0" bIns="0" rIns="0">
            <a:spAutoFit/>
          </a:bodyPr>
          <a:lstStyle/>
          <a:p>
            <a:pPr marL="647711" indent="-323856" lvl="1">
              <a:lnSpc>
                <a:spcPts val="4500"/>
              </a:lnSpc>
              <a:buFont typeface="Arial"/>
              <a:buChar char="•"/>
            </a:pPr>
            <a:r>
              <a:rPr lang="en-US" sz="3000">
                <a:solidFill>
                  <a:srgbClr val="D69F72"/>
                </a:solidFill>
                <a:latin typeface="Montserrat Semi-Bold"/>
              </a:rPr>
              <a:t>Business Problem</a:t>
            </a:r>
          </a:p>
          <a:p>
            <a:pPr marL="647711" indent="-323856" lvl="1">
              <a:lnSpc>
                <a:spcPts val="4500"/>
              </a:lnSpc>
              <a:buFont typeface="Arial"/>
              <a:buChar char="•"/>
            </a:pPr>
            <a:r>
              <a:rPr lang="en-US" sz="3000">
                <a:solidFill>
                  <a:srgbClr val="D69F72"/>
                </a:solidFill>
                <a:latin typeface="Montserrat Semi-Bold"/>
              </a:rPr>
              <a:t>Solution</a:t>
            </a:r>
          </a:p>
          <a:p>
            <a:pPr marL="1295423" indent="-431808" lvl="2">
              <a:lnSpc>
                <a:spcPts val="4500"/>
              </a:lnSpc>
              <a:buFont typeface="Arial"/>
              <a:buChar char="⚬"/>
            </a:pPr>
            <a:r>
              <a:rPr lang="en-US" sz="3000">
                <a:solidFill>
                  <a:srgbClr val="D69F72"/>
                </a:solidFill>
                <a:latin typeface="Montserrat Semi-Bold"/>
              </a:rPr>
              <a:t>Genes to look out for </a:t>
            </a:r>
          </a:p>
          <a:p>
            <a:pPr marL="1295423" indent="-431808" lvl="2">
              <a:lnSpc>
                <a:spcPts val="4500"/>
              </a:lnSpc>
              <a:buFont typeface="Arial"/>
              <a:buChar char="⚬"/>
            </a:pPr>
            <a:r>
              <a:rPr lang="en-US" sz="3000">
                <a:solidFill>
                  <a:srgbClr val="D69F72"/>
                </a:solidFill>
                <a:latin typeface="Montserrat Semi-Bold"/>
              </a:rPr>
              <a:t>Most common Disorders</a:t>
            </a:r>
          </a:p>
          <a:p>
            <a:pPr marL="1295423" indent="-431808" lvl="2">
              <a:lnSpc>
                <a:spcPts val="4500"/>
              </a:lnSpc>
              <a:buFont typeface="Arial"/>
              <a:buChar char="⚬"/>
            </a:pPr>
            <a:r>
              <a:rPr lang="en-US" sz="3000">
                <a:solidFill>
                  <a:srgbClr val="D69F72"/>
                </a:solidFill>
                <a:latin typeface="Montserrat Semi-Bold"/>
              </a:rPr>
              <a:t>Probabilities</a:t>
            </a:r>
          </a:p>
          <a:p>
            <a:pPr>
              <a:lnSpc>
                <a:spcPts val="450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5136439" y="8635201"/>
            <a:ext cx="1305517" cy="0"/>
          </a:xfrm>
          <a:prstGeom prst="line">
            <a:avLst/>
          </a:prstGeom>
          <a:ln cap="flat" w="28575">
            <a:solidFill>
              <a:srgbClr val="D69F72"/>
            </a:solidFill>
            <a:prstDash val="solid"/>
            <a:headEnd type="none" len="sm" w="sm"/>
            <a:tailEnd type="arrow" len="sm" w="med"/>
          </a:ln>
        </p:spPr>
      </p:sp>
      <p:grpSp>
        <p:nvGrpSpPr>
          <p:cNvPr name="Group 3" id="3"/>
          <p:cNvGrpSpPr/>
          <p:nvPr/>
        </p:nvGrpSpPr>
        <p:grpSpPr>
          <a:xfrm rot="0">
            <a:off x="16973550" y="8349451"/>
            <a:ext cx="571500" cy="571500"/>
            <a:chOff x="0" y="0"/>
            <a:chExt cx="812800" cy="812800"/>
          </a:xfrm>
        </p:grpSpPr>
        <p:sp>
          <p:nvSpPr>
            <p:cNvPr name="Freeform 4" id="4"/>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5" id="5"/>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6" id="6"/>
          <p:cNvGrpSpPr/>
          <p:nvPr/>
        </p:nvGrpSpPr>
        <p:grpSpPr>
          <a:xfrm rot="0">
            <a:off x="16973550" y="7599018"/>
            <a:ext cx="571500" cy="571500"/>
            <a:chOff x="0" y="0"/>
            <a:chExt cx="812800" cy="812800"/>
          </a:xfrm>
        </p:grpSpPr>
        <p:sp>
          <p:nvSpPr>
            <p:cNvPr name="Freeform 7" id="7"/>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8" id="8"/>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9" id="9"/>
          <p:cNvGrpSpPr/>
          <p:nvPr/>
        </p:nvGrpSpPr>
        <p:grpSpPr>
          <a:xfrm rot="0">
            <a:off x="16973550" y="6846543"/>
            <a:ext cx="571500" cy="571500"/>
            <a:chOff x="0" y="0"/>
            <a:chExt cx="812800" cy="812800"/>
          </a:xfrm>
        </p:grpSpPr>
        <p:sp>
          <p:nvSpPr>
            <p:cNvPr name="Freeform 10" id="10"/>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1" id="11"/>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2" id="12"/>
          <p:cNvGrpSpPr/>
          <p:nvPr/>
        </p:nvGrpSpPr>
        <p:grpSpPr>
          <a:xfrm rot="0">
            <a:off x="1767836" y="648789"/>
            <a:ext cx="759822" cy="759822"/>
            <a:chOff x="0" y="0"/>
            <a:chExt cx="812800" cy="812800"/>
          </a:xfrm>
        </p:grpSpPr>
        <p:sp>
          <p:nvSpPr>
            <p:cNvPr name="Freeform 13" id="1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4" id="14"/>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sp>
        <p:nvSpPr>
          <p:cNvPr name="Freeform 15" id="15"/>
          <p:cNvSpPr/>
          <p:nvPr/>
        </p:nvSpPr>
        <p:spPr>
          <a:xfrm flipH="false" flipV="false" rot="1546813">
            <a:off x="1098277" y="7156109"/>
            <a:ext cx="3349643" cy="5817036"/>
          </a:xfrm>
          <a:custGeom>
            <a:avLst/>
            <a:gdLst/>
            <a:ahLst/>
            <a:cxnLst/>
            <a:rect r="r" b="b" t="t" l="l"/>
            <a:pathLst>
              <a:path h="5817036" w="3349643">
                <a:moveTo>
                  <a:pt x="0" y="0"/>
                </a:moveTo>
                <a:lnTo>
                  <a:pt x="3349643" y="0"/>
                </a:lnTo>
                <a:lnTo>
                  <a:pt x="3349643" y="5817036"/>
                </a:lnTo>
                <a:lnTo>
                  <a:pt x="0" y="5817036"/>
                </a:lnTo>
                <a:lnTo>
                  <a:pt x="0" y="0"/>
                </a:lnTo>
                <a:close/>
              </a:path>
            </a:pathLst>
          </a:custGeom>
          <a:blipFill>
            <a:blip r:embed="rId2"/>
            <a:stretch>
              <a:fillRect l="0" t="0" r="0" b="0"/>
            </a:stretch>
          </a:blipFill>
        </p:spPr>
      </p:sp>
      <p:sp>
        <p:nvSpPr>
          <p:cNvPr name="Freeform 16" id="16"/>
          <p:cNvSpPr/>
          <p:nvPr/>
        </p:nvSpPr>
        <p:spPr>
          <a:xfrm flipH="true" flipV="false" rot="-1659447">
            <a:off x="14794221" y="239580"/>
            <a:ext cx="3647503" cy="6334304"/>
          </a:xfrm>
          <a:custGeom>
            <a:avLst/>
            <a:gdLst/>
            <a:ahLst/>
            <a:cxnLst/>
            <a:rect r="r" b="b" t="t" l="l"/>
            <a:pathLst>
              <a:path h="6334304" w="3647503">
                <a:moveTo>
                  <a:pt x="3647503" y="0"/>
                </a:moveTo>
                <a:lnTo>
                  <a:pt x="0" y="0"/>
                </a:lnTo>
                <a:lnTo>
                  <a:pt x="0" y="6334303"/>
                </a:lnTo>
                <a:lnTo>
                  <a:pt x="3647503" y="6334303"/>
                </a:lnTo>
                <a:lnTo>
                  <a:pt x="3647503" y="0"/>
                </a:lnTo>
                <a:close/>
              </a:path>
            </a:pathLst>
          </a:custGeom>
          <a:blipFill>
            <a:blip r:embed="rId2"/>
            <a:stretch>
              <a:fillRect l="0" t="0" r="0" b="0"/>
            </a:stretch>
          </a:blipFill>
        </p:spPr>
      </p:sp>
      <p:grpSp>
        <p:nvGrpSpPr>
          <p:cNvPr name="Group 17" id="17"/>
          <p:cNvGrpSpPr/>
          <p:nvPr/>
        </p:nvGrpSpPr>
        <p:grpSpPr>
          <a:xfrm rot="0">
            <a:off x="1304751" y="3178905"/>
            <a:ext cx="3582362" cy="3879652"/>
            <a:chOff x="0" y="0"/>
            <a:chExt cx="801135" cy="867619"/>
          </a:xfrm>
        </p:grpSpPr>
        <p:sp>
          <p:nvSpPr>
            <p:cNvPr name="Freeform 18" id="18"/>
            <p:cNvSpPr/>
            <p:nvPr/>
          </p:nvSpPr>
          <p:spPr>
            <a:xfrm flipH="false" flipV="false" rot="0">
              <a:off x="0" y="0"/>
              <a:ext cx="801135" cy="867619"/>
            </a:xfrm>
            <a:custGeom>
              <a:avLst/>
              <a:gdLst/>
              <a:ahLst/>
              <a:cxnLst/>
              <a:rect r="r" b="b" t="t" l="l"/>
              <a:pathLst>
                <a:path h="867619" w="801135">
                  <a:moveTo>
                    <a:pt x="32417" y="0"/>
                  </a:moveTo>
                  <a:lnTo>
                    <a:pt x="768718" y="0"/>
                  </a:lnTo>
                  <a:cubicBezTo>
                    <a:pt x="777316" y="0"/>
                    <a:pt x="785561" y="3415"/>
                    <a:pt x="791641" y="9495"/>
                  </a:cubicBezTo>
                  <a:cubicBezTo>
                    <a:pt x="797720" y="15574"/>
                    <a:pt x="801135" y="23819"/>
                    <a:pt x="801135" y="32417"/>
                  </a:cubicBezTo>
                  <a:lnTo>
                    <a:pt x="801135" y="835202"/>
                  </a:lnTo>
                  <a:cubicBezTo>
                    <a:pt x="801135" y="843800"/>
                    <a:pt x="797720" y="852045"/>
                    <a:pt x="791641" y="858124"/>
                  </a:cubicBezTo>
                  <a:cubicBezTo>
                    <a:pt x="785561" y="864204"/>
                    <a:pt x="777316" y="867619"/>
                    <a:pt x="768718" y="867619"/>
                  </a:cubicBezTo>
                  <a:lnTo>
                    <a:pt x="32417" y="867619"/>
                  </a:lnTo>
                  <a:cubicBezTo>
                    <a:pt x="23819" y="867619"/>
                    <a:pt x="15574" y="864204"/>
                    <a:pt x="9495" y="858124"/>
                  </a:cubicBezTo>
                  <a:cubicBezTo>
                    <a:pt x="3415" y="852045"/>
                    <a:pt x="0" y="843800"/>
                    <a:pt x="0" y="835202"/>
                  </a:cubicBezTo>
                  <a:lnTo>
                    <a:pt x="0" y="32417"/>
                  </a:lnTo>
                  <a:cubicBezTo>
                    <a:pt x="0" y="23819"/>
                    <a:pt x="3415" y="15574"/>
                    <a:pt x="9495" y="9495"/>
                  </a:cubicBezTo>
                  <a:cubicBezTo>
                    <a:pt x="15574" y="3415"/>
                    <a:pt x="23819" y="0"/>
                    <a:pt x="32417" y="0"/>
                  </a:cubicBezTo>
                  <a:close/>
                </a:path>
              </a:pathLst>
            </a:custGeom>
            <a:solidFill>
              <a:srgbClr val="000000">
                <a:alpha val="0"/>
              </a:srgbClr>
            </a:solidFill>
            <a:ln w="28575">
              <a:solidFill>
                <a:srgbClr val="D69F72"/>
              </a:solidFill>
            </a:ln>
          </p:spPr>
        </p:sp>
        <p:sp>
          <p:nvSpPr>
            <p:cNvPr name="TextBox 19" id="19"/>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TextBox 20" id="20"/>
          <p:cNvSpPr txBox="true"/>
          <p:nvPr/>
        </p:nvSpPr>
        <p:spPr>
          <a:xfrm rot="0">
            <a:off x="1028700" y="1935218"/>
            <a:ext cx="11922738" cy="723899"/>
          </a:xfrm>
          <a:prstGeom prst="rect">
            <a:avLst/>
          </a:prstGeom>
        </p:spPr>
        <p:txBody>
          <a:bodyPr anchor="t" rtlCol="false" tIns="0" lIns="0" bIns="0" rIns="0">
            <a:spAutoFit/>
          </a:bodyPr>
          <a:lstStyle/>
          <a:p>
            <a:pPr>
              <a:lnSpc>
                <a:spcPts val="5399"/>
              </a:lnSpc>
            </a:pPr>
            <a:r>
              <a:rPr lang="en-US" sz="5999">
                <a:solidFill>
                  <a:srgbClr val="D69F72"/>
                </a:solidFill>
                <a:latin typeface="Montserrat Bold Italics"/>
              </a:rPr>
              <a:t>BUSINESS PROBLEM</a:t>
            </a:r>
          </a:p>
        </p:txBody>
      </p:sp>
      <p:sp>
        <p:nvSpPr>
          <p:cNvPr name="TextBox 21" id="21"/>
          <p:cNvSpPr txBox="true"/>
          <p:nvPr/>
        </p:nvSpPr>
        <p:spPr>
          <a:xfrm rot="0">
            <a:off x="1304751" y="3666485"/>
            <a:ext cx="3448255" cy="2942592"/>
          </a:xfrm>
          <a:prstGeom prst="rect">
            <a:avLst/>
          </a:prstGeom>
        </p:spPr>
        <p:txBody>
          <a:bodyPr anchor="t" rtlCol="false" tIns="0" lIns="0" bIns="0" rIns="0">
            <a:spAutoFit/>
          </a:bodyPr>
          <a:lstStyle/>
          <a:p>
            <a:pPr algn="ctr">
              <a:lnSpc>
                <a:spcPts val="2600"/>
              </a:lnSpc>
            </a:pPr>
            <a:r>
              <a:rPr lang="en-US" sz="2600">
                <a:solidFill>
                  <a:srgbClr val="D69F72"/>
                </a:solidFill>
                <a:latin typeface="Garet Bold Italics"/>
              </a:rPr>
              <a:t>Approximately 3-5% of children born each year are affected by genetic disorders, which are abnormalities in their genetic material.</a:t>
            </a:r>
          </a:p>
        </p:txBody>
      </p:sp>
      <p:grpSp>
        <p:nvGrpSpPr>
          <p:cNvPr name="Group 22" id="22"/>
          <p:cNvGrpSpPr/>
          <p:nvPr/>
        </p:nvGrpSpPr>
        <p:grpSpPr>
          <a:xfrm rot="0">
            <a:off x="5372994" y="3178905"/>
            <a:ext cx="3582362" cy="3879652"/>
            <a:chOff x="0" y="0"/>
            <a:chExt cx="801135" cy="867619"/>
          </a:xfrm>
        </p:grpSpPr>
        <p:sp>
          <p:nvSpPr>
            <p:cNvPr name="Freeform 23" id="23"/>
            <p:cNvSpPr/>
            <p:nvPr/>
          </p:nvSpPr>
          <p:spPr>
            <a:xfrm flipH="false" flipV="false" rot="0">
              <a:off x="0" y="0"/>
              <a:ext cx="801135" cy="867619"/>
            </a:xfrm>
            <a:custGeom>
              <a:avLst/>
              <a:gdLst/>
              <a:ahLst/>
              <a:cxnLst/>
              <a:rect r="r" b="b" t="t" l="l"/>
              <a:pathLst>
                <a:path h="867619" w="801135">
                  <a:moveTo>
                    <a:pt x="32417" y="0"/>
                  </a:moveTo>
                  <a:lnTo>
                    <a:pt x="768718" y="0"/>
                  </a:lnTo>
                  <a:cubicBezTo>
                    <a:pt x="777316" y="0"/>
                    <a:pt x="785561" y="3415"/>
                    <a:pt x="791641" y="9495"/>
                  </a:cubicBezTo>
                  <a:cubicBezTo>
                    <a:pt x="797720" y="15574"/>
                    <a:pt x="801135" y="23819"/>
                    <a:pt x="801135" y="32417"/>
                  </a:cubicBezTo>
                  <a:lnTo>
                    <a:pt x="801135" y="835202"/>
                  </a:lnTo>
                  <a:cubicBezTo>
                    <a:pt x="801135" y="843800"/>
                    <a:pt x="797720" y="852045"/>
                    <a:pt x="791641" y="858124"/>
                  </a:cubicBezTo>
                  <a:cubicBezTo>
                    <a:pt x="785561" y="864204"/>
                    <a:pt x="777316" y="867619"/>
                    <a:pt x="768718" y="867619"/>
                  </a:cubicBezTo>
                  <a:lnTo>
                    <a:pt x="32417" y="867619"/>
                  </a:lnTo>
                  <a:cubicBezTo>
                    <a:pt x="23819" y="867619"/>
                    <a:pt x="15574" y="864204"/>
                    <a:pt x="9495" y="858124"/>
                  </a:cubicBezTo>
                  <a:cubicBezTo>
                    <a:pt x="3415" y="852045"/>
                    <a:pt x="0" y="843800"/>
                    <a:pt x="0" y="835202"/>
                  </a:cubicBezTo>
                  <a:lnTo>
                    <a:pt x="0" y="32417"/>
                  </a:lnTo>
                  <a:cubicBezTo>
                    <a:pt x="0" y="23819"/>
                    <a:pt x="3415" y="15574"/>
                    <a:pt x="9495" y="9495"/>
                  </a:cubicBezTo>
                  <a:cubicBezTo>
                    <a:pt x="15574" y="3415"/>
                    <a:pt x="23819" y="0"/>
                    <a:pt x="32417" y="0"/>
                  </a:cubicBezTo>
                  <a:close/>
                </a:path>
              </a:pathLst>
            </a:custGeom>
            <a:solidFill>
              <a:srgbClr val="000000">
                <a:alpha val="0"/>
              </a:srgbClr>
            </a:solidFill>
            <a:ln w="28575">
              <a:solidFill>
                <a:srgbClr val="D69F72"/>
              </a:solidFill>
            </a:ln>
          </p:spPr>
        </p:sp>
        <p:sp>
          <p:nvSpPr>
            <p:cNvPr name="TextBox 24" id="24"/>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TextBox 25" id="25"/>
          <p:cNvSpPr txBox="true"/>
          <p:nvPr/>
        </p:nvSpPr>
        <p:spPr>
          <a:xfrm rot="0">
            <a:off x="5372994" y="3666485"/>
            <a:ext cx="3448255" cy="2294892"/>
          </a:xfrm>
          <a:prstGeom prst="rect">
            <a:avLst/>
          </a:prstGeom>
        </p:spPr>
        <p:txBody>
          <a:bodyPr anchor="t" rtlCol="false" tIns="0" lIns="0" bIns="0" rIns="0">
            <a:spAutoFit/>
          </a:bodyPr>
          <a:lstStyle/>
          <a:p>
            <a:pPr algn="ctr">
              <a:lnSpc>
                <a:spcPts val="2600"/>
              </a:lnSpc>
            </a:pPr>
            <a:r>
              <a:rPr lang="en-US" sz="2600">
                <a:solidFill>
                  <a:srgbClr val="D69F72"/>
                </a:solidFill>
                <a:latin typeface="Garet Bold Italics"/>
              </a:rPr>
              <a:t>The current diagnostic tests for these disorders are invasive and only detect a limited number of common conditions.</a:t>
            </a:r>
          </a:p>
        </p:txBody>
      </p:sp>
      <p:grpSp>
        <p:nvGrpSpPr>
          <p:cNvPr name="Group 26" id="26"/>
          <p:cNvGrpSpPr/>
          <p:nvPr/>
        </p:nvGrpSpPr>
        <p:grpSpPr>
          <a:xfrm rot="0">
            <a:off x="9450657" y="3178905"/>
            <a:ext cx="3582362" cy="3879652"/>
            <a:chOff x="0" y="0"/>
            <a:chExt cx="801135" cy="867619"/>
          </a:xfrm>
        </p:grpSpPr>
        <p:sp>
          <p:nvSpPr>
            <p:cNvPr name="Freeform 27" id="27"/>
            <p:cNvSpPr/>
            <p:nvPr/>
          </p:nvSpPr>
          <p:spPr>
            <a:xfrm flipH="false" flipV="false" rot="0">
              <a:off x="0" y="0"/>
              <a:ext cx="801135" cy="867619"/>
            </a:xfrm>
            <a:custGeom>
              <a:avLst/>
              <a:gdLst/>
              <a:ahLst/>
              <a:cxnLst/>
              <a:rect r="r" b="b" t="t" l="l"/>
              <a:pathLst>
                <a:path h="867619" w="801135">
                  <a:moveTo>
                    <a:pt x="32417" y="0"/>
                  </a:moveTo>
                  <a:lnTo>
                    <a:pt x="768718" y="0"/>
                  </a:lnTo>
                  <a:cubicBezTo>
                    <a:pt x="777316" y="0"/>
                    <a:pt x="785561" y="3415"/>
                    <a:pt x="791641" y="9495"/>
                  </a:cubicBezTo>
                  <a:cubicBezTo>
                    <a:pt x="797720" y="15574"/>
                    <a:pt x="801135" y="23819"/>
                    <a:pt x="801135" y="32417"/>
                  </a:cubicBezTo>
                  <a:lnTo>
                    <a:pt x="801135" y="835202"/>
                  </a:lnTo>
                  <a:cubicBezTo>
                    <a:pt x="801135" y="843800"/>
                    <a:pt x="797720" y="852045"/>
                    <a:pt x="791641" y="858124"/>
                  </a:cubicBezTo>
                  <a:cubicBezTo>
                    <a:pt x="785561" y="864204"/>
                    <a:pt x="777316" y="867619"/>
                    <a:pt x="768718" y="867619"/>
                  </a:cubicBezTo>
                  <a:lnTo>
                    <a:pt x="32417" y="867619"/>
                  </a:lnTo>
                  <a:cubicBezTo>
                    <a:pt x="23819" y="867619"/>
                    <a:pt x="15574" y="864204"/>
                    <a:pt x="9495" y="858124"/>
                  </a:cubicBezTo>
                  <a:cubicBezTo>
                    <a:pt x="3415" y="852045"/>
                    <a:pt x="0" y="843800"/>
                    <a:pt x="0" y="835202"/>
                  </a:cubicBezTo>
                  <a:lnTo>
                    <a:pt x="0" y="32417"/>
                  </a:lnTo>
                  <a:cubicBezTo>
                    <a:pt x="0" y="23819"/>
                    <a:pt x="3415" y="15574"/>
                    <a:pt x="9495" y="9495"/>
                  </a:cubicBezTo>
                  <a:cubicBezTo>
                    <a:pt x="15574" y="3415"/>
                    <a:pt x="23819" y="0"/>
                    <a:pt x="32417" y="0"/>
                  </a:cubicBezTo>
                  <a:close/>
                </a:path>
              </a:pathLst>
            </a:custGeom>
            <a:solidFill>
              <a:srgbClr val="000000">
                <a:alpha val="0"/>
              </a:srgbClr>
            </a:solidFill>
            <a:ln w="28575">
              <a:solidFill>
                <a:srgbClr val="D69F72"/>
              </a:solidFill>
            </a:ln>
          </p:spPr>
        </p:sp>
        <p:sp>
          <p:nvSpPr>
            <p:cNvPr name="TextBox 28" id="28"/>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TextBox 29" id="29"/>
          <p:cNvSpPr txBox="true"/>
          <p:nvPr/>
        </p:nvSpPr>
        <p:spPr>
          <a:xfrm rot="0">
            <a:off x="9450657" y="3666485"/>
            <a:ext cx="3448255" cy="2942592"/>
          </a:xfrm>
          <a:prstGeom prst="rect">
            <a:avLst/>
          </a:prstGeom>
        </p:spPr>
        <p:txBody>
          <a:bodyPr anchor="t" rtlCol="false" tIns="0" lIns="0" bIns="0" rIns="0">
            <a:spAutoFit/>
          </a:bodyPr>
          <a:lstStyle/>
          <a:p>
            <a:pPr algn="ctr">
              <a:lnSpc>
                <a:spcPts val="2600"/>
              </a:lnSpc>
            </a:pPr>
            <a:r>
              <a:rPr lang="en-US" sz="2600">
                <a:solidFill>
                  <a:srgbClr val="D69F72"/>
                </a:solidFill>
                <a:latin typeface="Garet Bold Italics"/>
              </a:rPr>
              <a:t>There are many serious disorders that remain undetected, resulting in shortened life expectancy or even prenatal mortality.</a:t>
            </a:r>
          </a:p>
        </p:txBody>
      </p:sp>
      <p:grpSp>
        <p:nvGrpSpPr>
          <p:cNvPr name="Group 30" id="30"/>
          <p:cNvGrpSpPr/>
          <p:nvPr/>
        </p:nvGrpSpPr>
        <p:grpSpPr>
          <a:xfrm rot="0">
            <a:off x="13676938" y="3178905"/>
            <a:ext cx="3582362" cy="3879652"/>
            <a:chOff x="0" y="0"/>
            <a:chExt cx="801135" cy="867619"/>
          </a:xfrm>
        </p:grpSpPr>
        <p:sp>
          <p:nvSpPr>
            <p:cNvPr name="Freeform 31" id="31"/>
            <p:cNvSpPr/>
            <p:nvPr/>
          </p:nvSpPr>
          <p:spPr>
            <a:xfrm flipH="false" flipV="false" rot="0">
              <a:off x="0" y="0"/>
              <a:ext cx="801135" cy="867619"/>
            </a:xfrm>
            <a:custGeom>
              <a:avLst/>
              <a:gdLst/>
              <a:ahLst/>
              <a:cxnLst/>
              <a:rect r="r" b="b" t="t" l="l"/>
              <a:pathLst>
                <a:path h="867619" w="801135">
                  <a:moveTo>
                    <a:pt x="32417" y="0"/>
                  </a:moveTo>
                  <a:lnTo>
                    <a:pt x="768718" y="0"/>
                  </a:lnTo>
                  <a:cubicBezTo>
                    <a:pt x="777316" y="0"/>
                    <a:pt x="785561" y="3415"/>
                    <a:pt x="791641" y="9495"/>
                  </a:cubicBezTo>
                  <a:cubicBezTo>
                    <a:pt x="797720" y="15574"/>
                    <a:pt x="801135" y="23819"/>
                    <a:pt x="801135" y="32417"/>
                  </a:cubicBezTo>
                  <a:lnTo>
                    <a:pt x="801135" y="835202"/>
                  </a:lnTo>
                  <a:cubicBezTo>
                    <a:pt x="801135" y="843800"/>
                    <a:pt x="797720" y="852045"/>
                    <a:pt x="791641" y="858124"/>
                  </a:cubicBezTo>
                  <a:cubicBezTo>
                    <a:pt x="785561" y="864204"/>
                    <a:pt x="777316" y="867619"/>
                    <a:pt x="768718" y="867619"/>
                  </a:cubicBezTo>
                  <a:lnTo>
                    <a:pt x="32417" y="867619"/>
                  </a:lnTo>
                  <a:cubicBezTo>
                    <a:pt x="23819" y="867619"/>
                    <a:pt x="15574" y="864204"/>
                    <a:pt x="9495" y="858124"/>
                  </a:cubicBezTo>
                  <a:cubicBezTo>
                    <a:pt x="3415" y="852045"/>
                    <a:pt x="0" y="843800"/>
                    <a:pt x="0" y="835202"/>
                  </a:cubicBezTo>
                  <a:lnTo>
                    <a:pt x="0" y="32417"/>
                  </a:lnTo>
                  <a:cubicBezTo>
                    <a:pt x="0" y="23819"/>
                    <a:pt x="3415" y="15574"/>
                    <a:pt x="9495" y="9495"/>
                  </a:cubicBezTo>
                  <a:cubicBezTo>
                    <a:pt x="15574" y="3415"/>
                    <a:pt x="23819" y="0"/>
                    <a:pt x="32417" y="0"/>
                  </a:cubicBezTo>
                  <a:close/>
                </a:path>
              </a:pathLst>
            </a:custGeom>
            <a:solidFill>
              <a:srgbClr val="000000">
                <a:alpha val="0"/>
              </a:srgbClr>
            </a:solidFill>
            <a:ln w="28575">
              <a:solidFill>
                <a:srgbClr val="D69F72"/>
              </a:solidFill>
            </a:ln>
          </p:spPr>
        </p:sp>
        <p:sp>
          <p:nvSpPr>
            <p:cNvPr name="TextBox 32" id="32"/>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TextBox 33" id="33"/>
          <p:cNvSpPr txBox="true"/>
          <p:nvPr/>
        </p:nvSpPr>
        <p:spPr>
          <a:xfrm rot="0">
            <a:off x="13676938" y="3666485"/>
            <a:ext cx="3448255" cy="2294892"/>
          </a:xfrm>
          <a:prstGeom prst="rect">
            <a:avLst/>
          </a:prstGeom>
        </p:spPr>
        <p:txBody>
          <a:bodyPr anchor="t" rtlCol="false" tIns="0" lIns="0" bIns="0" rIns="0">
            <a:spAutoFit/>
          </a:bodyPr>
          <a:lstStyle/>
          <a:p>
            <a:pPr algn="ctr">
              <a:lnSpc>
                <a:spcPts val="2600"/>
              </a:lnSpc>
            </a:pPr>
            <a:r>
              <a:rPr lang="en-US" sz="2600">
                <a:solidFill>
                  <a:srgbClr val="D69F72"/>
                </a:solidFill>
                <a:latin typeface="Garet Bold Italics"/>
              </a:rPr>
              <a:t>It is important to note that invasive tests carry a significant risk of complicating pregnancies by multiple folds.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5136439" y="8635201"/>
            <a:ext cx="1305517" cy="0"/>
          </a:xfrm>
          <a:prstGeom prst="line">
            <a:avLst/>
          </a:prstGeom>
          <a:ln cap="flat" w="28575">
            <a:solidFill>
              <a:srgbClr val="D69F72"/>
            </a:solidFill>
            <a:prstDash val="solid"/>
            <a:headEnd type="none" len="sm" w="sm"/>
            <a:tailEnd type="arrow" len="sm" w="med"/>
          </a:ln>
        </p:spPr>
      </p:sp>
      <p:grpSp>
        <p:nvGrpSpPr>
          <p:cNvPr name="Group 3" id="3"/>
          <p:cNvGrpSpPr/>
          <p:nvPr/>
        </p:nvGrpSpPr>
        <p:grpSpPr>
          <a:xfrm rot="0">
            <a:off x="16973550" y="8349451"/>
            <a:ext cx="571500" cy="571500"/>
            <a:chOff x="0" y="0"/>
            <a:chExt cx="812800" cy="812800"/>
          </a:xfrm>
        </p:grpSpPr>
        <p:sp>
          <p:nvSpPr>
            <p:cNvPr name="Freeform 4" id="4"/>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5" id="5"/>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6" id="6"/>
          <p:cNvGrpSpPr/>
          <p:nvPr/>
        </p:nvGrpSpPr>
        <p:grpSpPr>
          <a:xfrm rot="0">
            <a:off x="16973550" y="7597385"/>
            <a:ext cx="571500" cy="571500"/>
            <a:chOff x="0" y="0"/>
            <a:chExt cx="812800" cy="812800"/>
          </a:xfrm>
        </p:grpSpPr>
        <p:sp>
          <p:nvSpPr>
            <p:cNvPr name="Freeform 7" id="7"/>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8" id="8"/>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9" id="9"/>
          <p:cNvGrpSpPr/>
          <p:nvPr/>
        </p:nvGrpSpPr>
        <p:grpSpPr>
          <a:xfrm rot="0">
            <a:off x="16973550" y="6845318"/>
            <a:ext cx="571500" cy="571500"/>
            <a:chOff x="0" y="0"/>
            <a:chExt cx="812800" cy="812800"/>
          </a:xfrm>
        </p:grpSpPr>
        <p:sp>
          <p:nvSpPr>
            <p:cNvPr name="Freeform 10" id="10"/>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1" id="11"/>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2" id="12"/>
          <p:cNvGrpSpPr/>
          <p:nvPr/>
        </p:nvGrpSpPr>
        <p:grpSpPr>
          <a:xfrm rot="0">
            <a:off x="16973550" y="6093251"/>
            <a:ext cx="571500" cy="571500"/>
            <a:chOff x="0" y="0"/>
            <a:chExt cx="812800" cy="812800"/>
          </a:xfrm>
        </p:grpSpPr>
        <p:sp>
          <p:nvSpPr>
            <p:cNvPr name="Freeform 13" id="1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4" id="14"/>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5" id="15"/>
          <p:cNvGrpSpPr/>
          <p:nvPr/>
        </p:nvGrpSpPr>
        <p:grpSpPr>
          <a:xfrm rot="0">
            <a:off x="1767836" y="648789"/>
            <a:ext cx="759822" cy="759822"/>
            <a:chOff x="0" y="0"/>
            <a:chExt cx="812800" cy="812800"/>
          </a:xfrm>
        </p:grpSpPr>
        <p:sp>
          <p:nvSpPr>
            <p:cNvPr name="Freeform 16" id="16"/>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7" id="17"/>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sp>
        <p:nvSpPr>
          <p:cNvPr name="TextBox 18" id="18"/>
          <p:cNvSpPr txBox="true"/>
          <p:nvPr/>
        </p:nvSpPr>
        <p:spPr>
          <a:xfrm rot="0">
            <a:off x="1028700" y="1935218"/>
            <a:ext cx="14300301" cy="723899"/>
          </a:xfrm>
          <a:prstGeom prst="rect">
            <a:avLst/>
          </a:prstGeom>
        </p:spPr>
        <p:txBody>
          <a:bodyPr anchor="t" rtlCol="false" tIns="0" lIns="0" bIns="0" rIns="0">
            <a:spAutoFit/>
          </a:bodyPr>
          <a:lstStyle/>
          <a:p>
            <a:pPr>
              <a:lnSpc>
                <a:spcPts val="5399"/>
              </a:lnSpc>
            </a:pPr>
            <a:r>
              <a:rPr lang="en-US" sz="5999">
                <a:solidFill>
                  <a:srgbClr val="D69F72"/>
                </a:solidFill>
                <a:latin typeface="Montserrat Bold Italics"/>
              </a:rPr>
              <a:t>SOLUTION </a:t>
            </a:r>
          </a:p>
        </p:txBody>
      </p:sp>
      <p:grpSp>
        <p:nvGrpSpPr>
          <p:cNvPr name="Group 19" id="19"/>
          <p:cNvGrpSpPr/>
          <p:nvPr/>
        </p:nvGrpSpPr>
        <p:grpSpPr>
          <a:xfrm rot="0">
            <a:off x="1523045" y="3511855"/>
            <a:ext cx="15241910" cy="3906188"/>
            <a:chOff x="0" y="0"/>
            <a:chExt cx="3408597" cy="873553"/>
          </a:xfrm>
        </p:grpSpPr>
        <p:sp>
          <p:nvSpPr>
            <p:cNvPr name="Freeform 20" id="20"/>
            <p:cNvSpPr/>
            <p:nvPr/>
          </p:nvSpPr>
          <p:spPr>
            <a:xfrm flipH="false" flipV="false" rot="0">
              <a:off x="0" y="0"/>
              <a:ext cx="3408597" cy="873553"/>
            </a:xfrm>
            <a:custGeom>
              <a:avLst/>
              <a:gdLst/>
              <a:ahLst/>
              <a:cxnLst/>
              <a:rect r="r" b="b" t="t" l="l"/>
              <a:pathLst>
                <a:path h="873553" w="3408597">
                  <a:moveTo>
                    <a:pt x="7619" y="0"/>
                  </a:moveTo>
                  <a:lnTo>
                    <a:pt x="3400978" y="0"/>
                  </a:lnTo>
                  <a:cubicBezTo>
                    <a:pt x="3405186" y="0"/>
                    <a:pt x="3408597" y="3411"/>
                    <a:pt x="3408597" y="7619"/>
                  </a:cubicBezTo>
                  <a:lnTo>
                    <a:pt x="3408597" y="865934"/>
                  </a:lnTo>
                  <a:cubicBezTo>
                    <a:pt x="3408597" y="870142"/>
                    <a:pt x="3405186" y="873553"/>
                    <a:pt x="3400978" y="873553"/>
                  </a:cubicBezTo>
                  <a:lnTo>
                    <a:pt x="7619" y="873553"/>
                  </a:lnTo>
                  <a:cubicBezTo>
                    <a:pt x="5598" y="873553"/>
                    <a:pt x="3660" y="872751"/>
                    <a:pt x="2232" y="871322"/>
                  </a:cubicBezTo>
                  <a:cubicBezTo>
                    <a:pt x="803" y="869893"/>
                    <a:pt x="0" y="867955"/>
                    <a:pt x="0" y="865934"/>
                  </a:cubicBezTo>
                  <a:lnTo>
                    <a:pt x="0" y="7619"/>
                  </a:lnTo>
                  <a:cubicBezTo>
                    <a:pt x="0" y="3411"/>
                    <a:pt x="3411" y="0"/>
                    <a:pt x="7619" y="0"/>
                  </a:cubicBezTo>
                  <a:close/>
                </a:path>
              </a:pathLst>
            </a:custGeom>
            <a:solidFill>
              <a:srgbClr val="000000">
                <a:alpha val="0"/>
              </a:srgbClr>
            </a:solidFill>
            <a:ln w="28575">
              <a:solidFill>
                <a:srgbClr val="D69F72"/>
              </a:solidFill>
            </a:ln>
          </p:spPr>
        </p:sp>
        <p:sp>
          <p:nvSpPr>
            <p:cNvPr name="TextBox 21" id="21"/>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TextBox 22" id="22"/>
          <p:cNvSpPr txBox="true"/>
          <p:nvPr/>
        </p:nvSpPr>
        <p:spPr>
          <a:xfrm rot="0">
            <a:off x="1767836" y="4224348"/>
            <a:ext cx="14674120" cy="2138046"/>
          </a:xfrm>
          <a:prstGeom prst="rect">
            <a:avLst/>
          </a:prstGeom>
        </p:spPr>
        <p:txBody>
          <a:bodyPr anchor="t" rtlCol="false" tIns="0" lIns="0" bIns="0" rIns="0">
            <a:spAutoFit/>
          </a:bodyPr>
          <a:lstStyle/>
          <a:p>
            <a:pPr>
              <a:lnSpc>
                <a:spcPts val="2800"/>
              </a:lnSpc>
            </a:pPr>
            <a:r>
              <a:rPr lang="en-US" sz="2800">
                <a:solidFill>
                  <a:srgbClr val="D69F72"/>
                </a:solidFill>
                <a:latin typeface="Garet Bold Italics"/>
              </a:rPr>
              <a:t>THE SOLUTION LIES IN THE DEVELOPMENT AND IMPLEMENTATION OF NON-INVASIVE, COMPREHENSIVE GENETIC TESTING METHODS THAT TAKE INTO ACCOUNT VARIOUS RISK FACTORS. SIMULTANEOUSLY, INVESTING IN GENETIC RESEARCH AND FOSTERING COLLABORATION CAN FURTHER OUR UNDERSTANDING OF GENETIC DISORDERS, ULTIMATELY IMPROVING THE OUTCOMES FOR AFFECTED INDIVIDUALS AND THEIR FAMILIES.</a:t>
            </a:r>
          </a:p>
        </p:txBody>
      </p:sp>
      <p:sp>
        <p:nvSpPr>
          <p:cNvPr name="Freeform 23" id="23"/>
          <p:cNvSpPr/>
          <p:nvPr/>
        </p:nvSpPr>
        <p:spPr>
          <a:xfrm flipH="true" flipV="false" rot="0">
            <a:off x="-2542236" y="6564331"/>
            <a:ext cx="4527563" cy="4907927"/>
          </a:xfrm>
          <a:custGeom>
            <a:avLst/>
            <a:gdLst/>
            <a:ahLst/>
            <a:cxnLst/>
            <a:rect r="r" b="b" t="t" l="l"/>
            <a:pathLst>
              <a:path h="4907927" w="4527563">
                <a:moveTo>
                  <a:pt x="4527563" y="0"/>
                </a:moveTo>
                <a:lnTo>
                  <a:pt x="0" y="0"/>
                </a:lnTo>
                <a:lnTo>
                  <a:pt x="0" y="4907927"/>
                </a:lnTo>
                <a:lnTo>
                  <a:pt x="4527563" y="4907927"/>
                </a:lnTo>
                <a:lnTo>
                  <a:pt x="4527563" y="0"/>
                </a:lnTo>
                <a:close/>
              </a:path>
            </a:pathLst>
          </a:custGeom>
          <a:blipFill>
            <a:blip r:embed="rId2"/>
            <a:stretch>
              <a:fillRect l="0" t="0" r="0" b="0"/>
            </a:stretch>
          </a:blipFill>
        </p:spPr>
      </p:sp>
      <p:sp>
        <p:nvSpPr>
          <p:cNvPr name="Freeform 24" id="24"/>
          <p:cNvSpPr/>
          <p:nvPr/>
        </p:nvSpPr>
        <p:spPr>
          <a:xfrm flipH="false" flipV="false" rot="0">
            <a:off x="15329001" y="424991"/>
            <a:ext cx="3239539" cy="3511696"/>
          </a:xfrm>
          <a:custGeom>
            <a:avLst/>
            <a:gdLst/>
            <a:ahLst/>
            <a:cxnLst/>
            <a:rect r="r" b="b" t="t" l="l"/>
            <a:pathLst>
              <a:path h="3511696" w="3239539">
                <a:moveTo>
                  <a:pt x="0" y="0"/>
                </a:moveTo>
                <a:lnTo>
                  <a:pt x="3239539" y="0"/>
                </a:lnTo>
                <a:lnTo>
                  <a:pt x="3239539" y="3511695"/>
                </a:lnTo>
                <a:lnTo>
                  <a:pt x="0" y="3511695"/>
                </a:lnTo>
                <a:lnTo>
                  <a:pt x="0" y="0"/>
                </a:lnTo>
                <a:close/>
              </a:path>
            </a:pathLst>
          </a:custGeom>
          <a:blipFill>
            <a:blip r:embed="rId2"/>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5136439" y="8635201"/>
            <a:ext cx="1305517" cy="0"/>
          </a:xfrm>
          <a:prstGeom prst="line">
            <a:avLst/>
          </a:prstGeom>
          <a:ln cap="flat" w="28575">
            <a:solidFill>
              <a:srgbClr val="D69F72"/>
            </a:solidFill>
            <a:prstDash val="solid"/>
            <a:headEnd type="none" len="sm" w="sm"/>
            <a:tailEnd type="arrow" len="sm" w="med"/>
          </a:ln>
        </p:spPr>
      </p:sp>
      <p:grpSp>
        <p:nvGrpSpPr>
          <p:cNvPr name="Group 3" id="3"/>
          <p:cNvGrpSpPr/>
          <p:nvPr/>
        </p:nvGrpSpPr>
        <p:grpSpPr>
          <a:xfrm rot="0">
            <a:off x="16973550" y="8349451"/>
            <a:ext cx="571500" cy="571500"/>
            <a:chOff x="0" y="0"/>
            <a:chExt cx="812800" cy="812800"/>
          </a:xfrm>
        </p:grpSpPr>
        <p:sp>
          <p:nvSpPr>
            <p:cNvPr name="Freeform 4" id="4"/>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5" id="5"/>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6" id="6"/>
          <p:cNvGrpSpPr/>
          <p:nvPr/>
        </p:nvGrpSpPr>
        <p:grpSpPr>
          <a:xfrm rot="0">
            <a:off x="16973550" y="7599018"/>
            <a:ext cx="571500" cy="571500"/>
            <a:chOff x="0" y="0"/>
            <a:chExt cx="812800" cy="812800"/>
          </a:xfrm>
        </p:grpSpPr>
        <p:sp>
          <p:nvSpPr>
            <p:cNvPr name="Freeform 7" id="7"/>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8" id="8"/>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9" id="9"/>
          <p:cNvGrpSpPr/>
          <p:nvPr/>
        </p:nvGrpSpPr>
        <p:grpSpPr>
          <a:xfrm rot="0">
            <a:off x="16973550" y="6846543"/>
            <a:ext cx="571500" cy="571500"/>
            <a:chOff x="0" y="0"/>
            <a:chExt cx="812800" cy="812800"/>
          </a:xfrm>
        </p:grpSpPr>
        <p:sp>
          <p:nvSpPr>
            <p:cNvPr name="Freeform 10" id="10"/>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1" id="11"/>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2" id="12"/>
          <p:cNvGrpSpPr/>
          <p:nvPr/>
        </p:nvGrpSpPr>
        <p:grpSpPr>
          <a:xfrm rot="0">
            <a:off x="16973550" y="6094068"/>
            <a:ext cx="571500" cy="571500"/>
            <a:chOff x="0" y="0"/>
            <a:chExt cx="812800" cy="812800"/>
          </a:xfrm>
        </p:grpSpPr>
        <p:sp>
          <p:nvSpPr>
            <p:cNvPr name="Freeform 13" id="1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4" id="14"/>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5" id="15"/>
          <p:cNvGrpSpPr/>
          <p:nvPr/>
        </p:nvGrpSpPr>
        <p:grpSpPr>
          <a:xfrm rot="0">
            <a:off x="16973550" y="5341593"/>
            <a:ext cx="571500" cy="571500"/>
            <a:chOff x="0" y="0"/>
            <a:chExt cx="812800" cy="812800"/>
          </a:xfrm>
        </p:grpSpPr>
        <p:sp>
          <p:nvSpPr>
            <p:cNvPr name="Freeform 16" id="16"/>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7" id="17"/>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8" id="18"/>
          <p:cNvGrpSpPr/>
          <p:nvPr/>
        </p:nvGrpSpPr>
        <p:grpSpPr>
          <a:xfrm rot="0">
            <a:off x="1767836" y="648789"/>
            <a:ext cx="759822" cy="759822"/>
            <a:chOff x="0" y="0"/>
            <a:chExt cx="812800" cy="812800"/>
          </a:xfrm>
        </p:grpSpPr>
        <p:sp>
          <p:nvSpPr>
            <p:cNvPr name="Freeform 19" id="19"/>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20" id="20"/>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21" id="21"/>
          <p:cNvGrpSpPr/>
          <p:nvPr/>
        </p:nvGrpSpPr>
        <p:grpSpPr>
          <a:xfrm rot="0">
            <a:off x="1523045" y="3511855"/>
            <a:ext cx="15241910" cy="5988670"/>
            <a:chOff x="0" y="0"/>
            <a:chExt cx="3408597" cy="1339266"/>
          </a:xfrm>
        </p:grpSpPr>
        <p:sp>
          <p:nvSpPr>
            <p:cNvPr name="Freeform 22" id="22"/>
            <p:cNvSpPr/>
            <p:nvPr/>
          </p:nvSpPr>
          <p:spPr>
            <a:xfrm flipH="false" flipV="false" rot="0">
              <a:off x="0" y="0"/>
              <a:ext cx="3408597" cy="1339266"/>
            </a:xfrm>
            <a:custGeom>
              <a:avLst/>
              <a:gdLst/>
              <a:ahLst/>
              <a:cxnLst/>
              <a:rect r="r" b="b" t="t" l="l"/>
              <a:pathLst>
                <a:path h="1339266" w="3408597">
                  <a:moveTo>
                    <a:pt x="7619" y="0"/>
                  </a:moveTo>
                  <a:lnTo>
                    <a:pt x="3400978" y="0"/>
                  </a:lnTo>
                  <a:cubicBezTo>
                    <a:pt x="3405186" y="0"/>
                    <a:pt x="3408597" y="3411"/>
                    <a:pt x="3408597" y="7619"/>
                  </a:cubicBezTo>
                  <a:lnTo>
                    <a:pt x="3408597" y="1331647"/>
                  </a:lnTo>
                  <a:cubicBezTo>
                    <a:pt x="3408597" y="1335855"/>
                    <a:pt x="3405186" y="1339266"/>
                    <a:pt x="3400978" y="1339266"/>
                  </a:cubicBezTo>
                  <a:lnTo>
                    <a:pt x="7619" y="1339266"/>
                  </a:lnTo>
                  <a:cubicBezTo>
                    <a:pt x="5598" y="1339266"/>
                    <a:pt x="3660" y="1338463"/>
                    <a:pt x="2232" y="1337034"/>
                  </a:cubicBezTo>
                  <a:cubicBezTo>
                    <a:pt x="803" y="1335605"/>
                    <a:pt x="0" y="1333667"/>
                    <a:pt x="0" y="1331647"/>
                  </a:cubicBezTo>
                  <a:lnTo>
                    <a:pt x="0" y="7619"/>
                  </a:lnTo>
                  <a:cubicBezTo>
                    <a:pt x="0" y="3411"/>
                    <a:pt x="3411" y="0"/>
                    <a:pt x="7619" y="0"/>
                  </a:cubicBezTo>
                  <a:close/>
                </a:path>
              </a:pathLst>
            </a:custGeom>
            <a:solidFill>
              <a:srgbClr val="000000">
                <a:alpha val="0"/>
              </a:srgbClr>
            </a:solidFill>
            <a:ln w="28575">
              <a:solidFill>
                <a:srgbClr val="D69F72"/>
              </a:solidFill>
            </a:ln>
          </p:spPr>
        </p:sp>
        <p:sp>
          <p:nvSpPr>
            <p:cNvPr name="TextBox 23" id="23"/>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Freeform 24" id="24"/>
          <p:cNvSpPr/>
          <p:nvPr/>
        </p:nvSpPr>
        <p:spPr>
          <a:xfrm flipH="false" flipV="false" rot="-630553">
            <a:off x="15884204" y="301840"/>
            <a:ext cx="2750192" cy="5405784"/>
          </a:xfrm>
          <a:custGeom>
            <a:avLst/>
            <a:gdLst/>
            <a:ahLst/>
            <a:cxnLst/>
            <a:rect r="r" b="b" t="t" l="l"/>
            <a:pathLst>
              <a:path h="5405784" w="2750192">
                <a:moveTo>
                  <a:pt x="0" y="0"/>
                </a:moveTo>
                <a:lnTo>
                  <a:pt x="2750192" y="0"/>
                </a:lnTo>
                <a:lnTo>
                  <a:pt x="2750192" y="5405784"/>
                </a:lnTo>
                <a:lnTo>
                  <a:pt x="0" y="5405784"/>
                </a:lnTo>
                <a:lnTo>
                  <a:pt x="0" y="0"/>
                </a:lnTo>
                <a:close/>
              </a:path>
            </a:pathLst>
          </a:custGeom>
          <a:blipFill>
            <a:blip r:embed="rId2"/>
            <a:stretch>
              <a:fillRect l="0" t="0" r="0" b="0"/>
            </a:stretch>
          </a:blipFill>
        </p:spPr>
      </p:sp>
      <p:sp>
        <p:nvSpPr>
          <p:cNvPr name="Freeform 25" id="25"/>
          <p:cNvSpPr/>
          <p:nvPr/>
        </p:nvSpPr>
        <p:spPr>
          <a:xfrm flipH="false" flipV="false" rot="0">
            <a:off x="1767836" y="3718918"/>
            <a:ext cx="8387990" cy="5574546"/>
          </a:xfrm>
          <a:custGeom>
            <a:avLst/>
            <a:gdLst/>
            <a:ahLst/>
            <a:cxnLst/>
            <a:rect r="r" b="b" t="t" l="l"/>
            <a:pathLst>
              <a:path h="5574546" w="8387990">
                <a:moveTo>
                  <a:pt x="0" y="0"/>
                </a:moveTo>
                <a:lnTo>
                  <a:pt x="8387990" y="0"/>
                </a:lnTo>
                <a:lnTo>
                  <a:pt x="8387990" y="5574545"/>
                </a:lnTo>
                <a:lnTo>
                  <a:pt x="0" y="5574545"/>
                </a:lnTo>
                <a:lnTo>
                  <a:pt x="0" y="0"/>
                </a:lnTo>
                <a:close/>
              </a:path>
            </a:pathLst>
          </a:custGeom>
          <a:blipFill>
            <a:blip r:embed="rId3"/>
            <a:stretch>
              <a:fillRect l="0" t="0" r="0" b="0"/>
            </a:stretch>
          </a:blipFill>
        </p:spPr>
      </p:sp>
      <p:sp>
        <p:nvSpPr>
          <p:cNvPr name="TextBox 26" id="26"/>
          <p:cNvSpPr txBox="true"/>
          <p:nvPr/>
        </p:nvSpPr>
        <p:spPr>
          <a:xfrm rot="0">
            <a:off x="1028700" y="1935218"/>
            <a:ext cx="14300301" cy="1400174"/>
          </a:xfrm>
          <a:prstGeom prst="rect">
            <a:avLst/>
          </a:prstGeom>
        </p:spPr>
        <p:txBody>
          <a:bodyPr anchor="t" rtlCol="false" tIns="0" lIns="0" bIns="0" rIns="0">
            <a:spAutoFit/>
          </a:bodyPr>
          <a:lstStyle/>
          <a:p>
            <a:pPr>
              <a:lnSpc>
                <a:spcPts val="5399"/>
              </a:lnSpc>
            </a:pPr>
            <a:r>
              <a:rPr lang="en-US" sz="5999">
                <a:solidFill>
                  <a:srgbClr val="D69F72"/>
                </a:solidFill>
                <a:latin typeface="Montserrat Bold Italics"/>
              </a:rPr>
              <a:t>GENES RESPONSIBLE FOR MOST DISORDERS</a:t>
            </a:r>
          </a:p>
        </p:txBody>
      </p:sp>
      <p:grpSp>
        <p:nvGrpSpPr>
          <p:cNvPr name="Group 27" id="27"/>
          <p:cNvGrpSpPr/>
          <p:nvPr/>
        </p:nvGrpSpPr>
        <p:grpSpPr>
          <a:xfrm rot="0">
            <a:off x="10731362" y="3910379"/>
            <a:ext cx="5485557" cy="5208607"/>
            <a:chOff x="0" y="0"/>
            <a:chExt cx="1226753" cy="1164818"/>
          </a:xfrm>
        </p:grpSpPr>
        <p:sp>
          <p:nvSpPr>
            <p:cNvPr name="Freeform 28" id="28"/>
            <p:cNvSpPr/>
            <p:nvPr/>
          </p:nvSpPr>
          <p:spPr>
            <a:xfrm flipH="false" flipV="false" rot="0">
              <a:off x="0" y="0"/>
              <a:ext cx="1226753" cy="1164818"/>
            </a:xfrm>
            <a:custGeom>
              <a:avLst/>
              <a:gdLst/>
              <a:ahLst/>
              <a:cxnLst/>
              <a:rect r="r" b="b" t="t" l="l"/>
              <a:pathLst>
                <a:path h="1164818" w="1226753">
                  <a:moveTo>
                    <a:pt x="21170" y="0"/>
                  </a:moveTo>
                  <a:lnTo>
                    <a:pt x="1205583" y="0"/>
                  </a:lnTo>
                  <a:cubicBezTo>
                    <a:pt x="1217275" y="0"/>
                    <a:pt x="1226753" y="9478"/>
                    <a:pt x="1226753" y="21170"/>
                  </a:cubicBezTo>
                  <a:lnTo>
                    <a:pt x="1226753" y="1143648"/>
                  </a:lnTo>
                  <a:cubicBezTo>
                    <a:pt x="1226753" y="1149262"/>
                    <a:pt x="1224522" y="1154647"/>
                    <a:pt x="1220552" y="1158617"/>
                  </a:cubicBezTo>
                  <a:cubicBezTo>
                    <a:pt x="1216582" y="1162587"/>
                    <a:pt x="1211197" y="1164818"/>
                    <a:pt x="1205583" y="1164818"/>
                  </a:cubicBezTo>
                  <a:lnTo>
                    <a:pt x="21170" y="1164818"/>
                  </a:lnTo>
                  <a:cubicBezTo>
                    <a:pt x="15555" y="1164818"/>
                    <a:pt x="10171" y="1162587"/>
                    <a:pt x="6201" y="1158617"/>
                  </a:cubicBezTo>
                  <a:cubicBezTo>
                    <a:pt x="2230" y="1154647"/>
                    <a:pt x="0" y="1149262"/>
                    <a:pt x="0" y="1143648"/>
                  </a:cubicBezTo>
                  <a:lnTo>
                    <a:pt x="0" y="21170"/>
                  </a:lnTo>
                  <a:cubicBezTo>
                    <a:pt x="0" y="15555"/>
                    <a:pt x="2230" y="10171"/>
                    <a:pt x="6201" y="6201"/>
                  </a:cubicBezTo>
                  <a:cubicBezTo>
                    <a:pt x="10171" y="2230"/>
                    <a:pt x="15555" y="0"/>
                    <a:pt x="21170" y="0"/>
                  </a:cubicBezTo>
                  <a:close/>
                </a:path>
              </a:pathLst>
            </a:custGeom>
            <a:solidFill>
              <a:srgbClr val="000000">
                <a:alpha val="0"/>
              </a:srgbClr>
            </a:solidFill>
            <a:ln w="28575">
              <a:solidFill>
                <a:srgbClr val="D69F72"/>
              </a:solidFill>
            </a:ln>
          </p:spPr>
        </p:sp>
        <p:sp>
          <p:nvSpPr>
            <p:cNvPr name="TextBox 29" id="29"/>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TextBox 30" id="30"/>
          <p:cNvSpPr txBox="true"/>
          <p:nvPr/>
        </p:nvSpPr>
        <p:spPr>
          <a:xfrm rot="0">
            <a:off x="11077466" y="4412711"/>
            <a:ext cx="4754639" cy="4153290"/>
          </a:xfrm>
          <a:prstGeom prst="rect">
            <a:avLst/>
          </a:prstGeom>
        </p:spPr>
        <p:txBody>
          <a:bodyPr anchor="t" rtlCol="false" tIns="0" lIns="0" bIns="0" rIns="0">
            <a:spAutoFit/>
          </a:bodyPr>
          <a:lstStyle/>
          <a:p>
            <a:pPr algn="ctr">
              <a:lnSpc>
                <a:spcPts val="2431"/>
              </a:lnSpc>
            </a:pPr>
            <a:r>
              <a:rPr lang="en-US" sz="2431">
                <a:solidFill>
                  <a:srgbClr val="D69F72"/>
                </a:solidFill>
                <a:latin typeface="Garet Bold Italics"/>
              </a:rPr>
              <a:t>Gene ID 3845, 2261, 1280, and 5290 have been identified as responsible for causing up to 22 different disorders. Additionally, Gene ID 1157 has the potential to cause 21 different disorders.</a:t>
            </a:r>
          </a:p>
          <a:p>
            <a:pPr algn="ctr">
              <a:lnSpc>
                <a:spcPts val="2431"/>
              </a:lnSpc>
            </a:pPr>
            <a:r>
              <a:rPr lang="en-US" sz="2431">
                <a:solidFill>
                  <a:srgbClr val="D69F72"/>
                </a:solidFill>
                <a:latin typeface="Garet Bold Italics"/>
              </a:rPr>
              <a:t>This highlights the complexity and diversity of genetic disorders, emphasizing the need for comprehensive and advanced testing methods.</a:t>
            </a:r>
          </a:p>
          <a:p>
            <a:pPr algn="ctr">
              <a:lnSpc>
                <a:spcPts val="2012"/>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5136439" y="8635201"/>
            <a:ext cx="1305517" cy="0"/>
          </a:xfrm>
          <a:prstGeom prst="line">
            <a:avLst/>
          </a:prstGeom>
          <a:ln cap="flat" w="28575">
            <a:solidFill>
              <a:srgbClr val="D69F72"/>
            </a:solidFill>
            <a:prstDash val="solid"/>
            <a:headEnd type="none" len="sm" w="sm"/>
            <a:tailEnd type="arrow" len="sm" w="med"/>
          </a:ln>
        </p:spPr>
      </p:sp>
      <p:grpSp>
        <p:nvGrpSpPr>
          <p:cNvPr name="Group 3" id="3"/>
          <p:cNvGrpSpPr/>
          <p:nvPr/>
        </p:nvGrpSpPr>
        <p:grpSpPr>
          <a:xfrm rot="0">
            <a:off x="16973550" y="8349451"/>
            <a:ext cx="571500" cy="571500"/>
            <a:chOff x="0" y="0"/>
            <a:chExt cx="812800" cy="812800"/>
          </a:xfrm>
        </p:grpSpPr>
        <p:sp>
          <p:nvSpPr>
            <p:cNvPr name="Freeform 4" id="4"/>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5" id="5"/>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6" id="6"/>
          <p:cNvGrpSpPr/>
          <p:nvPr/>
        </p:nvGrpSpPr>
        <p:grpSpPr>
          <a:xfrm rot="0">
            <a:off x="16973550" y="7597385"/>
            <a:ext cx="571500" cy="571500"/>
            <a:chOff x="0" y="0"/>
            <a:chExt cx="812800" cy="812800"/>
          </a:xfrm>
        </p:grpSpPr>
        <p:sp>
          <p:nvSpPr>
            <p:cNvPr name="Freeform 7" id="7"/>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8" id="8"/>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9" id="9"/>
          <p:cNvGrpSpPr/>
          <p:nvPr/>
        </p:nvGrpSpPr>
        <p:grpSpPr>
          <a:xfrm rot="0">
            <a:off x="16973550" y="6845318"/>
            <a:ext cx="571500" cy="571500"/>
            <a:chOff x="0" y="0"/>
            <a:chExt cx="812800" cy="812800"/>
          </a:xfrm>
        </p:grpSpPr>
        <p:sp>
          <p:nvSpPr>
            <p:cNvPr name="Freeform 10" id="10"/>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1" id="11"/>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2" id="12"/>
          <p:cNvGrpSpPr/>
          <p:nvPr/>
        </p:nvGrpSpPr>
        <p:grpSpPr>
          <a:xfrm rot="0">
            <a:off x="16973550" y="6093251"/>
            <a:ext cx="571500" cy="571500"/>
            <a:chOff x="0" y="0"/>
            <a:chExt cx="812800" cy="812800"/>
          </a:xfrm>
        </p:grpSpPr>
        <p:sp>
          <p:nvSpPr>
            <p:cNvPr name="Freeform 13" id="1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4" id="14"/>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5" id="15"/>
          <p:cNvGrpSpPr/>
          <p:nvPr/>
        </p:nvGrpSpPr>
        <p:grpSpPr>
          <a:xfrm rot="0">
            <a:off x="16973550" y="5341185"/>
            <a:ext cx="571500" cy="571500"/>
            <a:chOff x="0" y="0"/>
            <a:chExt cx="812800" cy="812800"/>
          </a:xfrm>
        </p:grpSpPr>
        <p:sp>
          <p:nvSpPr>
            <p:cNvPr name="Freeform 16" id="16"/>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7" id="17"/>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8" id="18"/>
          <p:cNvGrpSpPr/>
          <p:nvPr/>
        </p:nvGrpSpPr>
        <p:grpSpPr>
          <a:xfrm rot="0">
            <a:off x="16973550" y="4589118"/>
            <a:ext cx="571500" cy="571500"/>
            <a:chOff x="0" y="0"/>
            <a:chExt cx="812800" cy="812800"/>
          </a:xfrm>
        </p:grpSpPr>
        <p:sp>
          <p:nvSpPr>
            <p:cNvPr name="Freeform 19" id="19"/>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20" id="20"/>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21" id="21"/>
          <p:cNvGrpSpPr/>
          <p:nvPr/>
        </p:nvGrpSpPr>
        <p:grpSpPr>
          <a:xfrm rot="0">
            <a:off x="1767836" y="648789"/>
            <a:ext cx="759822" cy="759822"/>
            <a:chOff x="0" y="0"/>
            <a:chExt cx="812800" cy="812800"/>
          </a:xfrm>
        </p:grpSpPr>
        <p:sp>
          <p:nvSpPr>
            <p:cNvPr name="Freeform 22" id="22"/>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23" id="23"/>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24" id="24"/>
          <p:cNvGrpSpPr/>
          <p:nvPr/>
        </p:nvGrpSpPr>
        <p:grpSpPr>
          <a:xfrm rot="0">
            <a:off x="1523045" y="2951339"/>
            <a:ext cx="15241910" cy="6533967"/>
            <a:chOff x="0" y="0"/>
            <a:chExt cx="3408597" cy="1461212"/>
          </a:xfrm>
        </p:grpSpPr>
        <p:sp>
          <p:nvSpPr>
            <p:cNvPr name="Freeform 25" id="25"/>
            <p:cNvSpPr/>
            <p:nvPr/>
          </p:nvSpPr>
          <p:spPr>
            <a:xfrm flipH="false" flipV="false" rot="0">
              <a:off x="0" y="0"/>
              <a:ext cx="3408597" cy="1461212"/>
            </a:xfrm>
            <a:custGeom>
              <a:avLst/>
              <a:gdLst/>
              <a:ahLst/>
              <a:cxnLst/>
              <a:rect r="r" b="b" t="t" l="l"/>
              <a:pathLst>
                <a:path h="1461212" w="3408597">
                  <a:moveTo>
                    <a:pt x="7619" y="0"/>
                  </a:moveTo>
                  <a:lnTo>
                    <a:pt x="3400978" y="0"/>
                  </a:lnTo>
                  <a:cubicBezTo>
                    <a:pt x="3405186" y="0"/>
                    <a:pt x="3408597" y="3411"/>
                    <a:pt x="3408597" y="7619"/>
                  </a:cubicBezTo>
                  <a:lnTo>
                    <a:pt x="3408597" y="1453593"/>
                  </a:lnTo>
                  <a:cubicBezTo>
                    <a:pt x="3408597" y="1455614"/>
                    <a:pt x="3407795" y="1457552"/>
                    <a:pt x="3406366" y="1458981"/>
                  </a:cubicBezTo>
                  <a:cubicBezTo>
                    <a:pt x="3404937" y="1460409"/>
                    <a:pt x="3402999" y="1461212"/>
                    <a:pt x="3400978" y="1461212"/>
                  </a:cubicBezTo>
                  <a:lnTo>
                    <a:pt x="7619" y="1461212"/>
                  </a:lnTo>
                  <a:cubicBezTo>
                    <a:pt x="3411" y="1461212"/>
                    <a:pt x="0" y="1457801"/>
                    <a:pt x="0" y="1453593"/>
                  </a:cubicBezTo>
                  <a:lnTo>
                    <a:pt x="0" y="7619"/>
                  </a:lnTo>
                  <a:cubicBezTo>
                    <a:pt x="0" y="3411"/>
                    <a:pt x="3411" y="0"/>
                    <a:pt x="7619" y="0"/>
                  </a:cubicBezTo>
                  <a:close/>
                </a:path>
              </a:pathLst>
            </a:custGeom>
            <a:solidFill>
              <a:srgbClr val="000000">
                <a:alpha val="0"/>
              </a:srgbClr>
            </a:solidFill>
            <a:ln w="28575">
              <a:solidFill>
                <a:srgbClr val="D69F72"/>
              </a:solidFill>
            </a:ln>
          </p:spPr>
        </p:sp>
        <p:sp>
          <p:nvSpPr>
            <p:cNvPr name="TextBox 26" id="26"/>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Freeform 27" id="27"/>
          <p:cNvSpPr/>
          <p:nvPr/>
        </p:nvSpPr>
        <p:spPr>
          <a:xfrm flipH="true" flipV="false" rot="0">
            <a:off x="-2542236" y="6564331"/>
            <a:ext cx="4527563" cy="4907927"/>
          </a:xfrm>
          <a:custGeom>
            <a:avLst/>
            <a:gdLst/>
            <a:ahLst/>
            <a:cxnLst/>
            <a:rect r="r" b="b" t="t" l="l"/>
            <a:pathLst>
              <a:path h="4907927" w="4527563">
                <a:moveTo>
                  <a:pt x="4527563" y="0"/>
                </a:moveTo>
                <a:lnTo>
                  <a:pt x="0" y="0"/>
                </a:lnTo>
                <a:lnTo>
                  <a:pt x="0" y="4907927"/>
                </a:lnTo>
                <a:lnTo>
                  <a:pt x="4527563" y="4907927"/>
                </a:lnTo>
                <a:lnTo>
                  <a:pt x="4527563" y="0"/>
                </a:lnTo>
                <a:close/>
              </a:path>
            </a:pathLst>
          </a:custGeom>
          <a:blipFill>
            <a:blip r:embed="rId2"/>
            <a:stretch>
              <a:fillRect l="0" t="0" r="0" b="0"/>
            </a:stretch>
          </a:blipFill>
        </p:spPr>
      </p:sp>
      <p:sp>
        <p:nvSpPr>
          <p:cNvPr name="Freeform 28" id="28"/>
          <p:cNvSpPr/>
          <p:nvPr/>
        </p:nvSpPr>
        <p:spPr>
          <a:xfrm flipH="false" flipV="false" rot="0">
            <a:off x="15329001" y="424991"/>
            <a:ext cx="3239539" cy="3511696"/>
          </a:xfrm>
          <a:custGeom>
            <a:avLst/>
            <a:gdLst/>
            <a:ahLst/>
            <a:cxnLst/>
            <a:rect r="r" b="b" t="t" l="l"/>
            <a:pathLst>
              <a:path h="3511696" w="3239539">
                <a:moveTo>
                  <a:pt x="0" y="0"/>
                </a:moveTo>
                <a:lnTo>
                  <a:pt x="3239539" y="0"/>
                </a:lnTo>
                <a:lnTo>
                  <a:pt x="3239539" y="3511695"/>
                </a:lnTo>
                <a:lnTo>
                  <a:pt x="0" y="3511695"/>
                </a:lnTo>
                <a:lnTo>
                  <a:pt x="0" y="0"/>
                </a:lnTo>
                <a:close/>
              </a:path>
            </a:pathLst>
          </a:custGeom>
          <a:blipFill>
            <a:blip r:embed="rId2"/>
            <a:stretch>
              <a:fillRect l="0" t="0" r="0" b="0"/>
            </a:stretch>
          </a:blipFill>
        </p:spPr>
      </p:sp>
      <p:sp>
        <p:nvSpPr>
          <p:cNvPr name="Freeform 29" id="29"/>
          <p:cNvSpPr/>
          <p:nvPr/>
        </p:nvSpPr>
        <p:spPr>
          <a:xfrm flipH="false" flipV="false" rot="0">
            <a:off x="2147747" y="3498813"/>
            <a:ext cx="13641450" cy="5208843"/>
          </a:xfrm>
          <a:custGeom>
            <a:avLst/>
            <a:gdLst/>
            <a:ahLst/>
            <a:cxnLst/>
            <a:rect r="r" b="b" t="t" l="l"/>
            <a:pathLst>
              <a:path h="5208843" w="13641450">
                <a:moveTo>
                  <a:pt x="0" y="0"/>
                </a:moveTo>
                <a:lnTo>
                  <a:pt x="13641450" y="0"/>
                </a:lnTo>
                <a:lnTo>
                  <a:pt x="13641450" y="5208842"/>
                </a:lnTo>
                <a:lnTo>
                  <a:pt x="0" y="5208842"/>
                </a:lnTo>
                <a:lnTo>
                  <a:pt x="0" y="0"/>
                </a:lnTo>
                <a:close/>
              </a:path>
            </a:pathLst>
          </a:custGeom>
          <a:blipFill>
            <a:blip r:embed="rId3"/>
            <a:stretch>
              <a:fillRect l="0" t="0" r="0" b="0"/>
            </a:stretch>
          </a:blipFill>
        </p:spPr>
      </p:sp>
      <p:sp>
        <p:nvSpPr>
          <p:cNvPr name="TextBox 30" id="30"/>
          <p:cNvSpPr txBox="true"/>
          <p:nvPr/>
        </p:nvSpPr>
        <p:spPr>
          <a:xfrm rot="0">
            <a:off x="1028700" y="1935218"/>
            <a:ext cx="15153457" cy="723899"/>
          </a:xfrm>
          <a:prstGeom prst="rect">
            <a:avLst/>
          </a:prstGeom>
        </p:spPr>
        <p:txBody>
          <a:bodyPr anchor="t" rtlCol="false" tIns="0" lIns="0" bIns="0" rIns="0">
            <a:spAutoFit/>
          </a:bodyPr>
          <a:lstStyle/>
          <a:p>
            <a:pPr>
              <a:lnSpc>
                <a:spcPts val="5399"/>
              </a:lnSpc>
            </a:pPr>
            <a:r>
              <a:rPr lang="en-US" sz="5999">
                <a:solidFill>
                  <a:srgbClr val="D69F72"/>
                </a:solidFill>
                <a:latin typeface="Montserrat Bold Italics"/>
              </a:rPr>
              <a:t>MOST COMMON DISORDERS </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5136439" y="8635201"/>
            <a:ext cx="1305517" cy="0"/>
          </a:xfrm>
          <a:prstGeom prst="line">
            <a:avLst/>
          </a:prstGeom>
          <a:ln cap="flat" w="28575">
            <a:solidFill>
              <a:srgbClr val="D69F72"/>
            </a:solidFill>
            <a:prstDash val="solid"/>
            <a:headEnd type="none" len="sm" w="sm"/>
            <a:tailEnd type="arrow" len="sm" w="med"/>
          </a:ln>
        </p:spPr>
      </p:sp>
      <p:grpSp>
        <p:nvGrpSpPr>
          <p:cNvPr name="Group 3" id="3"/>
          <p:cNvGrpSpPr/>
          <p:nvPr/>
        </p:nvGrpSpPr>
        <p:grpSpPr>
          <a:xfrm rot="0">
            <a:off x="16973550" y="8349451"/>
            <a:ext cx="571500" cy="571500"/>
            <a:chOff x="0" y="0"/>
            <a:chExt cx="812800" cy="812800"/>
          </a:xfrm>
        </p:grpSpPr>
        <p:sp>
          <p:nvSpPr>
            <p:cNvPr name="Freeform 4" id="4"/>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5" id="5"/>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6" id="6"/>
          <p:cNvGrpSpPr/>
          <p:nvPr/>
        </p:nvGrpSpPr>
        <p:grpSpPr>
          <a:xfrm rot="0">
            <a:off x="16973550" y="7597316"/>
            <a:ext cx="571500" cy="571500"/>
            <a:chOff x="0" y="0"/>
            <a:chExt cx="812800" cy="812800"/>
          </a:xfrm>
        </p:grpSpPr>
        <p:sp>
          <p:nvSpPr>
            <p:cNvPr name="Freeform 7" id="7"/>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8" id="8"/>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9" id="9"/>
          <p:cNvGrpSpPr/>
          <p:nvPr/>
        </p:nvGrpSpPr>
        <p:grpSpPr>
          <a:xfrm rot="0">
            <a:off x="16973550" y="6845182"/>
            <a:ext cx="571500" cy="571500"/>
            <a:chOff x="0" y="0"/>
            <a:chExt cx="812800" cy="812800"/>
          </a:xfrm>
        </p:grpSpPr>
        <p:sp>
          <p:nvSpPr>
            <p:cNvPr name="Freeform 10" id="10"/>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1" id="11"/>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2" id="12"/>
          <p:cNvGrpSpPr/>
          <p:nvPr/>
        </p:nvGrpSpPr>
        <p:grpSpPr>
          <a:xfrm rot="0">
            <a:off x="16973550" y="6093047"/>
            <a:ext cx="571500" cy="571500"/>
            <a:chOff x="0" y="0"/>
            <a:chExt cx="812800" cy="812800"/>
          </a:xfrm>
        </p:grpSpPr>
        <p:sp>
          <p:nvSpPr>
            <p:cNvPr name="Freeform 13" id="1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4" id="14"/>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5" id="15"/>
          <p:cNvGrpSpPr/>
          <p:nvPr/>
        </p:nvGrpSpPr>
        <p:grpSpPr>
          <a:xfrm rot="0">
            <a:off x="16973550" y="5340912"/>
            <a:ext cx="571500" cy="571500"/>
            <a:chOff x="0" y="0"/>
            <a:chExt cx="812800" cy="812800"/>
          </a:xfrm>
        </p:grpSpPr>
        <p:sp>
          <p:nvSpPr>
            <p:cNvPr name="Freeform 16" id="16"/>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7" id="17"/>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8" id="18"/>
          <p:cNvGrpSpPr/>
          <p:nvPr/>
        </p:nvGrpSpPr>
        <p:grpSpPr>
          <a:xfrm rot="0">
            <a:off x="16973550" y="4588778"/>
            <a:ext cx="571500" cy="571500"/>
            <a:chOff x="0" y="0"/>
            <a:chExt cx="812800" cy="812800"/>
          </a:xfrm>
        </p:grpSpPr>
        <p:sp>
          <p:nvSpPr>
            <p:cNvPr name="Freeform 19" id="19"/>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20" id="20"/>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21" id="21"/>
          <p:cNvGrpSpPr/>
          <p:nvPr/>
        </p:nvGrpSpPr>
        <p:grpSpPr>
          <a:xfrm rot="0">
            <a:off x="16973550" y="3836643"/>
            <a:ext cx="571500" cy="571500"/>
            <a:chOff x="0" y="0"/>
            <a:chExt cx="812800" cy="812800"/>
          </a:xfrm>
        </p:grpSpPr>
        <p:sp>
          <p:nvSpPr>
            <p:cNvPr name="Freeform 22" id="22"/>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23" id="23"/>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24" id="24"/>
          <p:cNvGrpSpPr/>
          <p:nvPr/>
        </p:nvGrpSpPr>
        <p:grpSpPr>
          <a:xfrm rot="0">
            <a:off x="1767836" y="648789"/>
            <a:ext cx="759822" cy="759822"/>
            <a:chOff x="0" y="0"/>
            <a:chExt cx="812800" cy="812800"/>
          </a:xfrm>
        </p:grpSpPr>
        <p:sp>
          <p:nvSpPr>
            <p:cNvPr name="Freeform 25" id="25"/>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26" id="26"/>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sp>
        <p:nvSpPr>
          <p:cNvPr name="TextBox 27" id="27"/>
          <p:cNvSpPr txBox="true"/>
          <p:nvPr/>
        </p:nvSpPr>
        <p:spPr>
          <a:xfrm rot="0">
            <a:off x="1028700" y="1935218"/>
            <a:ext cx="15678389" cy="723899"/>
          </a:xfrm>
          <a:prstGeom prst="rect">
            <a:avLst/>
          </a:prstGeom>
        </p:spPr>
        <p:txBody>
          <a:bodyPr anchor="t" rtlCol="false" tIns="0" lIns="0" bIns="0" rIns="0">
            <a:spAutoFit/>
          </a:bodyPr>
          <a:lstStyle/>
          <a:p>
            <a:pPr>
              <a:lnSpc>
                <a:spcPts val="5399"/>
              </a:lnSpc>
            </a:pPr>
            <a:r>
              <a:rPr lang="en-US" sz="5999">
                <a:solidFill>
                  <a:srgbClr val="D69F72"/>
                </a:solidFill>
                <a:latin typeface="Montserrat Bold Italics"/>
              </a:rPr>
              <a:t>PROBABILITIES</a:t>
            </a:r>
          </a:p>
        </p:txBody>
      </p:sp>
      <p:grpSp>
        <p:nvGrpSpPr>
          <p:cNvPr name="Group 28" id="28"/>
          <p:cNvGrpSpPr/>
          <p:nvPr/>
        </p:nvGrpSpPr>
        <p:grpSpPr>
          <a:xfrm rot="0">
            <a:off x="595516" y="3511855"/>
            <a:ext cx="16169439" cy="5409096"/>
            <a:chOff x="0" y="0"/>
            <a:chExt cx="3408597" cy="1140264"/>
          </a:xfrm>
        </p:grpSpPr>
        <p:sp>
          <p:nvSpPr>
            <p:cNvPr name="Freeform 29" id="29"/>
            <p:cNvSpPr/>
            <p:nvPr/>
          </p:nvSpPr>
          <p:spPr>
            <a:xfrm flipH="false" flipV="false" rot="0">
              <a:off x="0" y="0"/>
              <a:ext cx="3408597" cy="1140264"/>
            </a:xfrm>
            <a:custGeom>
              <a:avLst/>
              <a:gdLst/>
              <a:ahLst/>
              <a:cxnLst/>
              <a:rect r="r" b="b" t="t" l="l"/>
              <a:pathLst>
                <a:path h="1140264" w="3408597">
                  <a:moveTo>
                    <a:pt x="7182" y="0"/>
                  </a:moveTo>
                  <a:lnTo>
                    <a:pt x="3401415" y="0"/>
                  </a:lnTo>
                  <a:cubicBezTo>
                    <a:pt x="3405382" y="0"/>
                    <a:pt x="3408597" y="3215"/>
                    <a:pt x="3408597" y="7182"/>
                  </a:cubicBezTo>
                  <a:lnTo>
                    <a:pt x="3408597" y="1133082"/>
                  </a:lnTo>
                  <a:cubicBezTo>
                    <a:pt x="3408597" y="1137049"/>
                    <a:pt x="3405382" y="1140264"/>
                    <a:pt x="3401415" y="1140264"/>
                  </a:cubicBezTo>
                  <a:lnTo>
                    <a:pt x="7182" y="1140264"/>
                  </a:lnTo>
                  <a:cubicBezTo>
                    <a:pt x="3215" y="1140264"/>
                    <a:pt x="0" y="1137049"/>
                    <a:pt x="0" y="1133082"/>
                  </a:cubicBezTo>
                  <a:lnTo>
                    <a:pt x="0" y="7182"/>
                  </a:lnTo>
                  <a:cubicBezTo>
                    <a:pt x="0" y="3215"/>
                    <a:pt x="3215" y="0"/>
                    <a:pt x="7182" y="0"/>
                  </a:cubicBezTo>
                  <a:close/>
                </a:path>
              </a:pathLst>
            </a:custGeom>
            <a:solidFill>
              <a:srgbClr val="000000">
                <a:alpha val="0"/>
              </a:srgbClr>
            </a:solidFill>
            <a:ln w="28575">
              <a:solidFill>
                <a:srgbClr val="D69F72"/>
              </a:solidFill>
            </a:ln>
          </p:spPr>
        </p:sp>
        <p:sp>
          <p:nvSpPr>
            <p:cNvPr name="TextBox 30" id="30"/>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grpSp>
        <p:nvGrpSpPr>
          <p:cNvPr name="Group 31" id="31"/>
          <p:cNvGrpSpPr/>
          <p:nvPr/>
        </p:nvGrpSpPr>
        <p:grpSpPr>
          <a:xfrm rot="0">
            <a:off x="702961" y="4229421"/>
            <a:ext cx="3582362" cy="3879652"/>
            <a:chOff x="0" y="0"/>
            <a:chExt cx="801135" cy="867619"/>
          </a:xfrm>
        </p:grpSpPr>
        <p:sp>
          <p:nvSpPr>
            <p:cNvPr name="Freeform 32" id="32"/>
            <p:cNvSpPr/>
            <p:nvPr/>
          </p:nvSpPr>
          <p:spPr>
            <a:xfrm flipH="false" flipV="false" rot="0">
              <a:off x="0" y="0"/>
              <a:ext cx="801135" cy="867619"/>
            </a:xfrm>
            <a:custGeom>
              <a:avLst/>
              <a:gdLst/>
              <a:ahLst/>
              <a:cxnLst/>
              <a:rect r="r" b="b" t="t" l="l"/>
              <a:pathLst>
                <a:path h="867619" w="801135">
                  <a:moveTo>
                    <a:pt x="32417" y="0"/>
                  </a:moveTo>
                  <a:lnTo>
                    <a:pt x="768718" y="0"/>
                  </a:lnTo>
                  <a:cubicBezTo>
                    <a:pt x="777316" y="0"/>
                    <a:pt x="785561" y="3415"/>
                    <a:pt x="791641" y="9495"/>
                  </a:cubicBezTo>
                  <a:cubicBezTo>
                    <a:pt x="797720" y="15574"/>
                    <a:pt x="801135" y="23819"/>
                    <a:pt x="801135" y="32417"/>
                  </a:cubicBezTo>
                  <a:lnTo>
                    <a:pt x="801135" y="835202"/>
                  </a:lnTo>
                  <a:cubicBezTo>
                    <a:pt x="801135" y="843800"/>
                    <a:pt x="797720" y="852045"/>
                    <a:pt x="791641" y="858124"/>
                  </a:cubicBezTo>
                  <a:cubicBezTo>
                    <a:pt x="785561" y="864204"/>
                    <a:pt x="777316" y="867619"/>
                    <a:pt x="768718" y="867619"/>
                  </a:cubicBezTo>
                  <a:lnTo>
                    <a:pt x="32417" y="867619"/>
                  </a:lnTo>
                  <a:cubicBezTo>
                    <a:pt x="23819" y="867619"/>
                    <a:pt x="15574" y="864204"/>
                    <a:pt x="9495" y="858124"/>
                  </a:cubicBezTo>
                  <a:cubicBezTo>
                    <a:pt x="3415" y="852045"/>
                    <a:pt x="0" y="843800"/>
                    <a:pt x="0" y="835202"/>
                  </a:cubicBezTo>
                  <a:lnTo>
                    <a:pt x="0" y="32417"/>
                  </a:lnTo>
                  <a:cubicBezTo>
                    <a:pt x="0" y="23819"/>
                    <a:pt x="3415" y="15574"/>
                    <a:pt x="9495" y="9495"/>
                  </a:cubicBezTo>
                  <a:cubicBezTo>
                    <a:pt x="15574" y="3415"/>
                    <a:pt x="23819" y="0"/>
                    <a:pt x="32417" y="0"/>
                  </a:cubicBezTo>
                  <a:close/>
                </a:path>
              </a:pathLst>
            </a:custGeom>
            <a:solidFill>
              <a:srgbClr val="000000">
                <a:alpha val="0"/>
              </a:srgbClr>
            </a:solidFill>
            <a:ln w="28575">
              <a:solidFill>
                <a:srgbClr val="D69F72"/>
              </a:solidFill>
            </a:ln>
          </p:spPr>
        </p:sp>
        <p:sp>
          <p:nvSpPr>
            <p:cNvPr name="TextBox 33" id="33"/>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TextBox 34" id="34"/>
          <p:cNvSpPr txBox="true"/>
          <p:nvPr/>
        </p:nvSpPr>
        <p:spPr>
          <a:xfrm rot="0">
            <a:off x="702961" y="4717001"/>
            <a:ext cx="3448255" cy="2618742"/>
          </a:xfrm>
          <a:prstGeom prst="rect">
            <a:avLst/>
          </a:prstGeom>
        </p:spPr>
        <p:txBody>
          <a:bodyPr anchor="t" rtlCol="false" tIns="0" lIns="0" bIns="0" rIns="0">
            <a:spAutoFit/>
          </a:bodyPr>
          <a:lstStyle/>
          <a:p>
            <a:pPr algn="ctr">
              <a:lnSpc>
                <a:spcPts val="2600"/>
              </a:lnSpc>
            </a:pPr>
            <a:r>
              <a:rPr lang="en-US" sz="2600">
                <a:solidFill>
                  <a:srgbClr val="D69F72"/>
                </a:solidFill>
                <a:latin typeface="Garet Bold Italics"/>
              </a:rPr>
              <a:t>Probability of getting a defect in the gene IDs 3845, 2261, 1280, and 5290  out of all gene IDs: 0.007139942880456956</a:t>
            </a:r>
          </a:p>
        </p:txBody>
      </p:sp>
      <p:grpSp>
        <p:nvGrpSpPr>
          <p:cNvPr name="Group 35" id="35"/>
          <p:cNvGrpSpPr/>
          <p:nvPr/>
        </p:nvGrpSpPr>
        <p:grpSpPr>
          <a:xfrm rot="0">
            <a:off x="4771204" y="4229421"/>
            <a:ext cx="3582362" cy="3879652"/>
            <a:chOff x="0" y="0"/>
            <a:chExt cx="801135" cy="867619"/>
          </a:xfrm>
        </p:grpSpPr>
        <p:sp>
          <p:nvSpPr>
            <p:cNvPr name="Freeform 36" id="36"/>
            <p:cNvSpPr/>
            <p:nvPr/>
          </p:nvSpPr>
          <p:spPr>
            <a:xfrm flipH="false" flipV="false" rot="0">
              <a:off x="0" y="0"/>
              <a:ext cx="801135" cy="867619"/>
            </a:xfrm>
            <a:custGeom>
              <a:avLst/>
              <a:gdLst/>
              <a:ahLst/>
              <a:cxnLst/>
              <a:rect r="r" b="b" t="t" l="l"/>
              <a:pathLst>
                <a:path h="867619" w="801135">
                  <a:moveTo>
                    <a:pt x="32417" y="0"/>
                  </a:moveTo>
                  <a:lnTo>
                    <a:pt x="768718" y="0"/>
                  </a:lnTo>
                  <a:cubicBezTo>
                    <a:pt x="777316" y="0"/>
                    <a:pt x="785561" y="3415"/>
                    <a:pt x="791641" y="9495"/>
                  </a:cubicBezTo>
                  <a:cubicBezTo>
                    <a:pt x="797720" y="15574"/>
                    <a:pt x="801135" y="23819"/>
                    <a:pt x="801135" y="32417"/>
                  </a:cubicBezTo>
                  <a:lnTo>
                    <a:pt x="801135" y="835202"/>
                  </a:lnTo>
                  <a:cubicBezTo>
                    <a:pt x="801135" y="843800"/>
                    <a:pt x="797720" y="852045"/>
                    <a:pt x="791641" y="858124"/>
                  </a:cubicBezTo>
                  <a:cubicBezTo>
                    <a:pt x="785561" y="864204"/>
                    <a:pt x="777316" y="867619"/>
                    <a:pt x="768718" y="867619"/>
                  </a:cubicBezTo>
                  <a:lnTo>
                    <a:pt x="32417" y="867619"/>
                  </a:lnTo>
                  <a:cubicBezTo>
                    <a:pt x="23819" y="867619"/>
                    <a:pt x="15574" y="864204"/>
                    <a:pt x="9495" y="858124"/>
                  </a:cubicBezTo>
                  <a:cubicBezTo>
                    <a:pt x="3415" y="852045"/>
                    <a:pt x="0" y="843800"/>
                    <a:pt x="0" y="835202"/>
                  </a:cubicBezTo>
                  <a:lnTo>
                    <a:pt x="0" y="32417"/>
                  </a:lnTo>
                  <a:cubicBezTo>
                    <a:pt x="0" y="23819"/>
                    <a:pt x="3415" y="15574"/>
                    <a:pt x="9495" y="9495"/>
                  </a:cubicBezTo>
                  <a:cubicBezTo>
                    <a:pt x="15574" y="3415"/>
                    <a:pt x="23819" y="0"/>
                    <a:pt x="32417" y="0"/>
                  </a:cubicBezTo>
                  <a:close/>
                </a:path>
              </a:pathLst>
            </a:custGeom>
            <a:solidFill>
              <a:srgbClr val="000000">
                <a:alpha val="0"/>
              </a:srgbClr>
            </a:solidFill>
            <a:ln w="28575">
              <a:solidFill>
                <a:srgbClr val="D69F72"/>
              </a:solidFill>
            </a:ln>
          </p:spPr>
        </p:sp>
        <p:sp>
          <p:nvSpPr>
            <p:cNvPr name="TextBox 37" id="37"/>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TextBox 38" id="38"/>
          <p:cNvSpPr txBox="true"/>
          <p:nvPr/>
        </p:nvSpPr>
        <p:spPr>
          <a:xfrm rot="0">
            <a:off x="4771204" y="4717001"/>
            <a:ext cx="3448255" cy="1971042"/>
          </a:xfrm>
          <a:prstGeom prst="rect">
            <a:avLst/>
          </a:prstGeom>
        </p:spPr>
        <p:txBody>
          <a:bodyPr anchor="t" rtlCol="false" tIns="0" lIns="0" bIns="0" rIns="0">
            <a:spAutoFit/>
          </a:bodyPr>
          <a:lstStyle/>
          <a:p>
            <a:pPr algn="ctr">
              <a:lnSpc>
                <a:spcPts val="2600"/>
              </a:lnSpc>
            </a:pPr>
            <a:r>
              <a:rPr lang="en-US" sz="2600">
                <a:solidFill>
                  <a:srgbClr val="D69F72"/>
                </a:solidFill>
                <a:latin typeface="Garet Bold Italics"/>
              </a:rPr>
              <a:t>Probability of getting a disease with associated genes: 0.6480909829406987</a:t>
            </a:r>
          </a:p>
        </p:txBody>
      </p:sp>
      <p:grpSp>
        <p:nvGrpSpPr>
          <p:cNvPr name="Group 39" id="39"/>
          <p:cNvGrpSpPr/>
          <p:nvPr/>
        </p:nvGrpSpPr>
        <p:grpSpPr>
          <a:xfrm rot="0">
            <a:off x="8848866" y="4229421"/>
            <a:ext cx="3582362" cy="3879652"/>
            <a:chOff x="0" y="0"/>
            <a:chExt cx="801135" cy="867619"/>
          </a:xfrm>
        </p:grpSpPr>
        <p:sp>
          <p:nvSpPr>
            <p:cNvPr name="Freeform 40" id="40"/>
            <p:cNvSpPr/>
            <p:nvPr/>
          </p:nvSpPr>
          <p:spPr>
            <a:xfrm flipH="false" flipV="false" rot="0">
              <a:off x="0" y="0"/>
              <a:ext cx="801135" cy="867619"/>
            </a:xfrm>
            <a:custGeom>
              <a:avLst/>
              <a:gdLst/>
              <a:ahLst/>
              <a:cxnLst/>
              <a:rect r="r" b="b" t="t" l="l"/>
              <a:pathLst>
                <a:path h="867619" w="801135">
                  <a:moveTo>
                    <a:pt x="32417" y="0"/>
                  </a:moveTo>
                  <a:lnTo>
                    <a:pt x="768718" y="0"/>
                  </a:lnTo>
                  <a:cubicBezTo>
                    <a:pt x="777316" y="0"/>
                    <a:pt x="785561" y="3415"/>
                    <a:pt x="791641" y="9495"/>
                  </a:cubicBezTo>
                  <a:cubicBezTo>
                    <a:pt x="797720" y="15574"/>
                    <a:pt x="801135" y="23819"/>
                    <a:pt x="801135" y="32417"/>
                  </a:cubicBezTo>
                  <a:lnTo>
                    <a:pt x="801135" y="835202"/>
                  </a:lnTo>
                  <a:cubicBezTo>
                    <a:pt x="801135" y="843800"/>
                    <a:pt x="797720" y="852045"/>
                    <a:pt x="791641" y="858124"/>
                  </a:cubicBezTo>
                  <a:cubicBezTo>
                    <a:pt x="785561" y="864204"/>
                    <a:pt x="777316" y="867619"/>
                    <a:pt x="768718" y="867619"/>
                  </a:cubicBezTo>
                  <a:lnTo>
                    <a:pt x="32417" y="867619"/>
                  </a:lnTo>
                  <a:cubicBezTo>
                    <a:pt x="23819" y="867619"/>
                    <a:pt x="15574" y="864204"/>
                    <a:pt x="9495" y="858124"/>
                  </a:cubicBezTo>
                  <a:cubicBezTo>
                    <a:pt x="3415" y="852045"/>
                    <a:pt x="0" y="843800"/>
                    <a:pt x="0" y="835202"/>
                  </a:cubicBezTo>
                  <a:lnTo>
                    <a:pt x="0" y="32417"/>
                  </a:lnTo>
                  <a:cubicBezTo>
                    <a:pt x="0" y="23819"/>
                    <a:pt x="3415" y="15574"/>
                    <a:pt x="9495" y="9495"/>
                  </a:cubicBezTo>
                  <a:cubicBezTo>
                    <a:pt x="15574" y="3415"/>
                    <a:pt x="23819" y="0"/>
                    <a:pt x="32417" y="0"/>
                  </a:cubicBezTo>
                  <a:close/>
                </a:path>
              </a:pathLst>
            </a:custGeom>
            <a:solidFill>
              <a:srgbClr val="000000">
                <a:alpha val="0"/>
              </a:srgbClr>
            </a:solidFill>
            <a:ln w="28575">
              <a:solidFill>
                <a:srgbClr val="D69F72"/>
              </a:solidFill>
            </a:ln>
          </p:spPr>
        </p:sp>
        <p:sp>
          <p:nvSpPr>
            <p:cNvPr name="TextBox 41" id="41"/>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TextBox 42" id="42"/>
          <p:cNvSpPr txBox="true"/>
          <p:nvPr/>
        </p:nvSpPr>
        <p:spPr>
          <a:xfrm rot="0">
            <a:off x="8848866" y="4717001"/>
            <a:ext cx="3448255" cy="1647192"/>
          </a:xfrm>
          <a:prstGeom prst="rect">
            <a:avLst/>
          </a:prstGeom>
        </p:spPr>
        <p:txBody>
          <a:bodyPr anchor="t" rtlCol="false" tIns="0" lIns="0" bIns="0" rIns="0">
            <a:spAutoFit/>
          </a:bodyPr>
          <a:lstStyle/>
          <a:p>
            <a:pPr algn="ctr">
              <a:lnSpc>
                <a:spcPts val="2600"/>
              </a:lnSpc>
            </a:pPr>
            <a:r>
              <a:rPr lang="en-US" sz="2600">
                <a:solidFill>
                  <a:srgbClr val="D69F72"/>
                </a:solidFill>
                <a:latin typeface="Garet Bold Italics"/>
              </a:rPr>
              <a:t>Probability of getting a disease with related genes: 0.3519090170593014</a:t>
            </a:r>
          </a:p>
        </p:txBody>
      </p:sp>
      <p:grpSp>
        <p:nvGrpSpPr>
          <p:cNvPr name="Group 43" id="43"/>
          <p:cNvGrpSpPr/>
          <p:nvPr/>
        </p:nvGrpSpPr>
        <p:grpSpPr>
          <a:xfrm rot="0">
            <a:off x="13075147" y="4229421"/>
            <a:ext cx="3582362" cy="3879652"/>
            <a:chOff x="0" y="0"/>
            <a:chExt cx="801135" cy="867619"/>
          </a:xfrm>
        </p:grpSpPr>
        <p:sp>
          <p:nvSpPr>
            <p:cNvPr name="Freeform 44" id="44"/>
            <p:cNvSpPr/>
            <p:nvPr/>
          </p:nvSpPr>
          <p:spPr>
            <a:xfrm flipH="false" flipV="false" rot="0">
              <a:off x="0" y="0"/>
              <a:ext cx="801135" cy="867619"/>
            </a:xfrm>
            <a:custGeom>
              <a:avLst/>
              <a:gdLst/>
              <a:ahLst/>
              <a:cxnLst/>
              <a:rect r="r" b="b" t="t" l="l"/>
              <a:pathLst>
                <a:path h="867619" w="801135">
                  <a:moveTo>
                    <a:pt x="32417" y="0"/>
                  </a:moveTo>
                  <a:lnTo>
                    <a:pt x="768718" y="0"/>
                  </a:lnTo>
                  <a:cubicBezTo>
                    <a:pt x="777316" y="0"/>
                    <a:pt x="785561" y="3415"/>
                    <a:pt x="791641" y="9495"/>
                  </a:cubicBezTo>
                  <a:cubicBezTo>
                    <a:pt x="797720" y="15574"/>
                    <a:pt x="801135" y="23819"/>
                    <a:pt x="801135" y="32417"/>
                  </a:cubicBezTo>
                  <a:lnTo>
                    <a:pt x="801135" y="835202"/>
                  </a:lnTo>
                  <a:cubicBezTo>
                    <a:pt x="801135" y="843800"/>
                    <a:pt x="797720" y="852045"/>
                    <a:pt x="791641" y="858124"/>
                  </a:cubicBezTo>
                  <a:cubicBezTo>
                    <a:pt x="785561" y="864204"/>
                    <a:pt x="777316" y="867619"/>
                    <a:pt x="768718" y="867619"/>
                  </a:cubicBezTo>
                  <a:lnTo>
                    <a:pt x="32417" y="867619"/>
                  </a:lnTo>
                  <a:cubicBezTo>
                    <a:pt x="23819" y="867619"/>
                    <a:pt x="15574" y="864204"/>
                    <a:pt x="9495" y="858124"/>
                  </a:cubicBezTo>
                  <a:cubicBezTo>
                    <a:pt x="3415" y="852045"/>
                    <a:pt x="0" y="843800"/>
                    <a:pt x="0" y="835202"/>
                  </a:cubicBezTo>
                  <a:lnTo>
                    <a:pt x="0" y="32417"/>
                  </a:lnTo>
                  <a:cubicBezTo>
                    <a:pt x="0" y="23819"/>
                    <a:pt x="3415" y="15574"/>
                    <a:pt x="9495" y="9495"/>
                  </a:cubicBezTo>
                  <a:cubicBezTo>
                    <a:pt x="15574" y="3415"/>
                    <a:pt x="23819" y="0"/>
                    <a:pt x="32417" y="0"/>
                  </a:cubicBezTo>
                  <a:close/>
                </a:path>
              </a:pathLst>
            </a:custGeom>
            <a:solidFill>
              <a:srgbClr val="000000">
                <a:alpha val="0"/>
              </a:srgbClr>
            </a:solidFill>
            <a:ln w="28575">
              <a:solidFill>
                <a:srgbClr val="D69F72"/>
              </a:solidFill>
            </a:ln>
          </p:spPr>
        </p:sp>
        <p:sp>
          <p:nvSpPr>
            <p:cNvPr name="TextBox 45" id="45"/>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TextBox 46" id="46"/>
          <p:cNvSpPr txBox="true"/>
          <p:nvPr/>
        </p:nvSpPr>
        <p:spPr>
          <a:xfrm rot="0">
            <a:off x="13075147" y="4717001"/>
            <a:ext cx="3448255" cy="1971042"/>
          </a:xfrm>
          <a:prstGeom prst="rect">
            <a:avLst/>
          </a:prstGeom>
        </p:spPr>
        <p:txBody>
          <a:bodyPr anchor="t" rtlCol="false" tIns="0" lIns="0" bIns="0" rIns="0">
            <a:spAutoFit/>
          </a:bodyPr>
          <a:lstStyle/>
          <a:p>
            <a:pPr algn="ctr">
              <a:lnSpc>
                <a:spcPts val="2600"/>
              </a:lnSpc>
            </a:pPr>
            <a:r>
              <a:rPr lang="en-US" sz="2600">
                <a:solidFill>
                  <a:srgbClr val="D69F72"/>
                </a:solidFill>
                <a:latin typeface="Garet Bold Italics"/>
              </a:rPr>
              <a:t>Probability of getting cardiomyopathy: 0.015434606011372868</a:t>
            </a:r>
          </a:p>
          <a:p>
            <a:pPr algn="ctr">
              <a:lnSpc>
                <a:spcPts val="260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5136439" y="8635201"/>
            <a:ext cx="1305517" cy="0"/>
          </a:xfrm>
          <a:prstGeom prst="line">
            <a:avLst/>
          </a:prstGeom>
          <a:ln cap="flat" w="28575">
            <a:solidFill>
              <a:srgbClr val="D69F72"/>
            </a:solidFill>
            <a:prstDash val="solid"/>
            <a:headEnd type="none" len="sm" w="sm"/>
            <a:tailEnd type="arrow" len="sm" w="med"/>
          </a:ln>
        </p:spPr>
      </p:sp>
      <p:grpSp>
        <p:nvGrpSpPr>
          <p:cNvPr name="Group 3" id="3"/>
          <p:cNvGrpSpPr/>
          <p:nvPr/>
        </p:nvGrpSpPr>
        <p:grpSpPr>
          <a:xfrm rot="0">
            <a:off x="16973550" y="8349451"/>
            <a:ext cx="571500" cy="571500"/>
            <a:chOff x="0" y="0"/>
            <a:chExt cx="812800" cy="812800"/>
          </a:xfrm>
        </p:grpSpPr>
        <p:sp>
          <p:nvSpPr>
            <p:cNvPr name="Freeform 4" id="4"/>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5" id="5"/>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6" id="6"/>
          <p:cNvGrpSpPr/>
          <p:nvPr/>
        </p:nvGrpSpPr>
        <p:grpSpPr>
          <a:xfrm rot="0">
            <a:off x="16973550" y="7599018"/>
            <a:ext cx="571500" cy="571500"/>
            <a:chOff x="0" y="0"/>
            <a:chExt cx="812800" cy="812800"/>
          </a:xfrm>
        </p:grpSpPr>
        <p:sp>
          <p:nvSpPr>
            <p:cNvPr name="Freeform 7" id="7"/>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8" id="8"/>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9" id="9"/>
          <p:cNvGrpSpPr/>
          <p:nvPr/>
        </p:nvGrpSpPr>
        <p:grpSpPr>
          <a:xfrm rot="0">
            <a:off x="16973550" y="6846543"/>
            <a:ext cx="571500" cy="571500"/>
            <a:chOff x="0" y="0"/>
            <a:chExt cx="812800" cy="812800"/>
          </a:xfrm>
        </p:grpSpPr>
        <p:sp>
          <p:nvSpPr>
            <p:cNvPr name="Freeform 10" id="10"/>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1" id="11"/>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2" id="12"/>
          <p:cNvGrpSpPr/>
          <p:nvPr/>
        </p:nvGrpSpPr>
        <p:grpSpPr>
          <a:xfrm rot="0">
            <a:off x="16973550" y="6094068"/>
            <a:ext cx="571500" cy="571500"/>
            <a:chOff x="0" y="0"/>
            <a:chExt cx="812800" cy="812800"/>
          </a:xfrm>
        </p:grpSpPr>
        <p:sp>
          <p:nvSpPr>
            <p:cNvPr name="Freeform 13" id="1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4" id="14"/>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5" id="15"/>
          <p:cNvGrpSpPr/>
          <p:nvPr/>
        </p:nvGrpSpPr>
        <p:grpSpPr>
          <a:xfrm rot="0">
            <a:off x="16973550" y="5341593"/>
            <a:ext cx="571500" cy="571500"/>
            <a:chOff x="0" y="0"/>
            <a:chExt cx="812800" cy="812800"/>
          </a:xfrm>
        </p:grpSpPr>
        <p:sp>
          <p:nvSpPr>
            <p:cNvPr name="Freeform 16" id="16"/>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17" id="17"/>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grpSp>
        <p:nvGrpSpPr>
          <p:cNvPr name="Group 18" id="18"/>
          <p:cNvGrpSpPr/>
          <p:nvPr/>
        </p:nvGrpSpPr>
        <p:grpSpPr>
          <a:xfrm rot="0">
            <a:off x="1767836" y="648789"/>
            <a:ext cx="759822" cy="759822"/>
            <a:chOff x="0" y="0"/>
            <a:chExt cx="812800" cy="812800"/>
          </a:xfrm>
        </p:grpSpPr>
        <p:sp>
          <p:nvSpPr>
            <p:cNvPr name="Freeform 19" id="19"/>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20" id="20"/>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sp>
        <p:nvSpPr>
          <p:cNvPr name="TextBox 21" id="21"/>
          <p:cNvSpPr txBox="true"/>
          <p:nvPr/>
        </p:nvSpPr>
        <p:spPr>
          <a:xfrm rot="0">
            <a:off x="1028700" y="1935218"/>
            <a:ext cx="14300301" cy="723899"/>
          </a:xfrm>
          <a:prstGeom prst="rect">
            <a:avLst/>
          </a:prstGeom>
        </p:spPr>
        <p:txBody>
          <a:bodyPr anchor="t" rtlCol="false" tIns="0" lIns="0" bIns="0" rIns="0">
            <a:spAutoFit/>
          </a:bodyPr>
          <a:lstStyle/>
          <a:p>
            <a:pPr>
              <a:lnSpc>
                <a:spcPts val="5399"/>
              </a:lnSpc>
            </a:pPr>
            <a:r>
              <a:rPr lang="en-US" sz="5999">
                <a:solidFill>
                  <a:srgbClr val="D69F72"/>
                </a:solidFill>
                <a:latin typeface="Montserrat Bold Italics"/>
              </a:rPr>
              <a:t>MACHINE LEARNING MODEL</a:t>
            </a:r>
          </a:p>
        </p:txBody>
      </p:sp>
      <p:grpSp>
        <p:nvGrpSpPr>
          <p:cNvPr name="Group 22" id="22"/>
          <p:cNvGrpSpPr/>
          <p:nvPr/>
        </p:nvGrpSpPr>
        <p:grpSpPr>
          <a:xfrm rot="0">
            <a:off x="1523045" y="3511855"/>
            <a:ext cx="15241910" cy="3906188"/>
            <a:chOff x="0" y="0"/>
            <a:chExt cx="3408597" cy="873553"/>
          </a:xfrm>
        </p:grpSpPr>
        <p:sp>
          <p:nvSpPr>
            <p:cNvPr name="Freeform 23" id="23"/>
            <p:cNvSpPr/>
            <p:nvPr/>
          </p:nvSpPr>
          <p:spPr>
            <a:xfrm flipH="false" flipV="false" rot="0">
              <a:off x="0" y="0"/>
              <a:ext cx="3408597" cy="873553"/>
            </a:xfrm>
            <a:custGeom>
              <a:avLst/>
              <a:gdLst/>
              <a:ahLst/>
              <a:cxnLst/>
              <a:rect r="r" b="b" t="t" l="l"/>
              <a:pathLst>
                <a:path h="873553" w="3408597">
                  <a:moveTo>
                    <a:pt x="7619" y="0"/>
                  </a:moveTo>
                  <a:lnTo>
                    <a:pt x="3400978" y="0"/>
                  </a:lnTo>
                  <a:cubicBezTo>
                    <a:pt x="3405186" y="0"/>
                    <a:pt x="3408597" y="3411"/>
                    <a:pt x="3408597" y="7619"/>
                  </a:cubicBezTo>
                  <a:lnTo>
                    <a:pt x="3408597" y="865934"/>
                  </a:lnTo>
                  <a:cubicBezTo>
                    <a:pt x="3408597" y="870142"/>
                    <a:pt x="3405186" y="873553"/>
                    <a:pt x="3400978" y="873553"/>
                  </a:cubicBezTo>
                  <a:lnTo>
                    <a:pt x="7619" y="873553"/>
                  </a:lnTo>
                  <a:cubicBezTo>
                    <a:pt x="5598" y="873553"/>
                    <a:pt x="3660" y="872751"/>
                    <a:pt x="2232" y="871322"/>
                  </a:cubicBezTo>
                  <a:cubicBezTo>
                    <a:pt x="803" y="869893"/>
                    <a:pt x="0" y="867955"/>
                    <a:pt x="0" y="865934"/>
                  </a:cubicBezTo>
                  <a:lnTo>
                    <a:pt x="0" y="7619"/>
                  </a:lnTo>
                  <a:cubicBezTo>
                    <a:pt x="0" y="3411"/>
                    <a:pt x="3411" y="0"/>
                    <a:pt x="7619" y="0"/>
                  </a:cubicBezTo>
                  <a:close/>
                </a:path>
              </a:pathLst>
            </a:custGeom>
            <a:solidFill>
              <a:srgbClr val="000000">
                <a:alpha val="0"/>
              </a:srgbClr>
            </a:solidFill>
            <a:ln w="28575">
              <a:solidFill>
                <a:srgbClr val="D69F72"/>
              </a:solidFill>
            </a:ln>
          </p:spPr>
        </p:sp>
        <p:sp>
          <p:nvSpPr>
            <p:cNvPr name="TextBox 24" id="24"/>
            <p:cNvSpPr txBox="true"/>
            <p:nvPr/>
          </p:nvSpPr>
          <p:spPr>
            <a:xfrm>
              <a:off x="0" y="57150"/>
              <a:ext cx="812800" cy="755650"/>
            </a:xfrm>
            <a:prstGeom prst="rect">
              <a:avLst/>
            </a:prstGeom>
          </p:spPr>
          <p:txBody>
            <a:bodyPr anchor="b" rtlCol="false" tIns="50006" lIns="50006" bIns="50006" rIns="50006"/>
            <a:lstStyle/>
            <a:p>
              <a:pPr algn="ctr">
                <a:lnSpc>
                  <a:spcPts val="3248"/>
                </a:lnSpc>
              </a:pPr>
            </a:p>
          </p:txBody>
        </p:sp>
      </p:grpSp>
      <p:sp>
        <p:nvSpPr>
          <p:cNvPr name="TextBox 25" id="25"/>
          <p:cNvSpPr txBox="true"/>
          <p:nvPr/>
        </p:nvSpPr>
        <p:spPr>
          <a:xfrm rot="0">
            <a:off x="1767836" y="3848693"/>
            <a:ext cx="14674120" cy="400051"/>
          </a:xfrm>
          <a:prstGeom prst="rect">
            <a:avLst/>
          </a:prstGeom>
        </p:spPr>
        <p:txBody>
          <a:bodyPr anchor="t" rtlCol="false" tIns="0" lIns="0" bIns="0" rIns="0">
            <a:spAutoFit/>
          </a:bodyPr>
          <a:lstStyle/>
          <a:p>
            <a:pPr>
              <a:lnSpc>
                <a:spcPts val="3000"/>
              </a:lnSpc>
            </a:pPr>
            <a:r>
              <a:rPr lang="en-US" sz="3000">
                <a:solidFill>
                  <a:srgbClr val="D69F72"/>
                </a:solidFill>
                <a:latin typeface="Garet Bold Italics"/>
              </a:rPr>
              <a:t>REQUIREMENTS</a:t>
            </a:r>
          </a:p>
        </p:txBody>
      </p:sp>
      <p:sp>
        <p:nvSpPr>
          <p:cNvPr name="TextBox 26" id="26"/>
          <p:cNvSpPr txBox="true"/>
          <p:nvPr/>
        </p:nvSpPr>
        <p:spPr>
          <a:xfrm rot="0">
            <a:off x="1767836" y="4960596"/>
            <a:ext cx="13561165" cy="1885948"/>
          </a:xfrm>
          <a:prstGeom prst="rect">
            <a:avLst/>
          </a:prstGeom>
        </p:spPr>
        <p:txBody>
          <a:bodyPr anchor="t" rtlCol="false" tIns="0" lIns="0" bIns="0" rIns="0">
            <a:spAutoFit/>
          </a:bodyPr>
          <a:lstStyle/>
          <a:p>
            <a:pPr marL="539764" indent="-269882" lvl="1">
              <a:lnSpc>
                <a:spcPts val="3750"/>
              </a:lnSpc>
              <a:buFont typeface="Arial"/>
              <a:buChar char="•"/>
            </a:pPr>
            <a:r>
              <a:rPr lang="en-US" sz="2500">
                <a:solidFill>
                  <a:srgbClr val="D69F72"/>
                </a:solidFill>
                <a:latin typeface="Garet Bold Italics"/>
              </a:rPr>
              <a:t>The dataset includes more information on genes</a:t>
            </a:r>
          </a:p>
          <a:p>
            <a:pPr marL="539764" indent="-269882" lvl="1">
              <a:lnSpc>
                <a:spcPts val="3750"/>
              </a:lnSpc>
              <a:buFont typeface="Arial"/>
              <a:buChar char="•"/>
            </a:pPr>
            <a:r>
              <a:rPr lang="en-US" sz="2500">
                <a:solidFill>
                  <a:srgbClr val="D69F72"/>
                </a:solidFill>
                <a:latin typeface="Garet Bold Italics"/>
              </a:rPr>
              <a:t>The dataset includes more genes</a:t>
            </a:r>
          </a:p>
          <a:p>
            <a:pPr marL="539764" indent="-269882" lvl="1">
              <a:lnSpc>
                <a:spcPts val="3750"/>
              </a:lnSpc>
              <a:buFont typeface="Arial"/>
              <a:buChar char="•"/>
            </a:pPr>
            <a:r>
              <a:rPr lang="en-US" sz="2500">
                <a:solidFill>
                  <a:srgbClr val="D69F72"/>
                </a:solidFill>
                <a:latin typeface="Garet Bold Italics"/>
              </a:rPr>
              <a:t>More information on 'How the disease or disorder can be caused</a:t>
            </a:r>
          </a:p>
          <a:p>
            <a:pPr marL="539764" indent="-269882" lvl="1">
              <a:lnSpc>
                <a:spcPts val="3750"/>
              </a:lnSpc>
              <a:buFont typeface="Arial"/>
              <a:buChar char="•"/>
            </a:pPr>
            <a:r>
              <a:rPr lang="en-US" sz="2500">
                <a:solidFill>
                  <a:srgbClr val="D69F72"/>
                </a:solidFill>
                <a:latin typeface="Garet Bold Italics"/>
              </a:rPr>
              <a:t>A conclusive way to test the hypothesis</a:t>
            </a:r>
          </a:p>
        </p:txBody>
      </p:sp>
      <p:sp>
        <p:nvSpPr>
          <p:cNvPr name="AutoShape 27" id="27"/>
          <p:cNvSpPr/>
          <p:nvPr/>
        </p:nvSpPr>
        <p:spPr>
          <a:xfrm rot="0">
            <a:off x="1523045" y="4470086"/>
            <a:ext cx="15241910" cy="0"/>
          </a:xfrm>
          <a:prstGeom prst="line">
            <a:avLst/>
          </a:prstGeom>
          <a:ln cap="flat" w="28575">
            <a:solidFill>
              <a:srgbClr val="D69F72"/>
            </a:solidFill>
            <a:prstDash val="solid"/>
            <a:headEnd type="none" len="sm" w="sm"/>
            <a:tailEnd type="none" len="sm" w="sm"/>
          </a:ln>
        </p:spPr>
      </p:sp>
      <p:sp>
        <p:nvSpPr>
          <p:cNvPr name="Freeform 28" id="28"/>
          <p:cNvSpPr/>
          <p:nvPr/>
        </p:nvSpPr>
        <p:spPr>
          <a:xfrm flipH="false" flipV="false" rot="-630553">
            <a:off x="15884204" y="301840"/>
            <a:ext cx="2750192" cy="5405784"/>
          </a:xfrm>
          <a:custGeom>
            <a:avLst/>
            <a:gdLst/>
            <a:ahLst/>
            <a:cxnLst/>
            <a:rect r="r" b="b" t="t" l="l"/>
            <a:pathLst>
              <a:path h="5405784" w="2750192">
                <a:moveTo>
                  <a:pt x="0" y="0"/>
                </a:moveTo>
                <a:lnTo>
                  <a:pt x="2750192" y="0"/>
                </a:lnTo>
                <a:lnTo>
                  <a:pt x="2750192" y="5405784"/>
                </a:lnTo>
                <a:lnTo>
                  <a:pt x="0" y="5405784"/>
                </a:lnTo>
                <a:lnTo>
                  <a:pt x="0" y="0"/>
                </a:lnTo>
                <a:close/>
              </a:path>
            </a:pathLst>
          </a:custGeom>
          <a:blipFill>
            <a:blip r:embed="rId2"/>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rot="0">
            <a:off x="15136439" y="8635201"/>
            <a:ext cx="1305517" cy="0"/>
          </a:xfrm>
          <a:prstGeom prst="line">
            <a:avLst/>
          </a:prstGeom>
          <a:ln cap="flat" w="28575">
            <a:solidFill>
              <a:srgbClr val="D69F72"/>
            </a:solidFill>
            <a:prstDash val="solid"/>
            <a:headEnd type="none" len="sm" w="sm"/>
            <a:tailEnd type="arrow" len="sm" w="med"/>
          </a:ln>
        </p:spPr>
      </p:sp>
      <p:grpSp>
        <p:nvGrpSpPr>
          <p:cNvPr name="Group 3" id="3"/>
          <p:cNvGrpSpPr/>
          <p:nvPr/>
        </p:nvGrpSpPr>
        <p:grpSpPr>
          <a:xfrm rot="0">
            <a:off x="1767836" y="648789"/>
            <a:ext cx="759822" cy="759822"/>
            <a:chOff x="0" y="0"/>
            <a:chExt cx="812800" cy="812800"/>
          </a:xfrm>
        </p:grpSpPr>
        <p:sp>
          <p:nvSpPr>
            <p:cNvPr name="Freeform 4" id="4"/>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D69F72"/>
            </a:solidFill>
          </p:spPr>
        </p:sp>
        <p:sp>
          <p:nvSpPr>
            <p:cNvPr name="TextBox 5" id="5"/>
            <p:cNvSpPr txBox="true"/>
            <p:nvPr/>
          </p:nvSpPr>
          <p:spPr>
            <a:xfrm>
              <a:off x="76200" y="123825"/>
              <a:ext cx="660400" cy="612775"/>
            </a:xfrm>
            <a:prstGeom prst="rect">
              <a:avLst/>
            </a:prstGeom>
          </p:spPr>
          <p:txBody>
            <a:bodyPr anchor="ctr" rtlCol="false" tIns="50800" lIns="50800" bIns="50800" rIns="50800"/>
            <a:lstStyle/>
            <a:p>
              <a:pPr algn="ctr">
                <a:lnSpc>
                  <a:spcPts val="2498"/>
                </a:lnSpc>
              </a:pPr>
            </a:p>
          </p:txBody>
        </p:sp>
      </p:grpSp>
      <p:sp>
        <p:nvSpPr>
          <p:cNvPr name="TextBox 6" id="6"/>
          <p:cNvSpPr txBox="true"/>
          <p:nvPr/>
        </p:nvSpPr>
        <p:spPr>
          <a:xfrm rot="0">
            <a:off x="2358718" y="4617920"/>
            <a:ext cx="13165406" cy="723899"/>
          </a:xfrm>
          <a:prstGeom prst="rect">
            <a:avLst/>
          </a:prstGeom>
        </p:spPr>
        <p:txBody>
          <a:bodyPr anchor="t" rtlCol="false" tIns="0" lIns="0" bIns="0" rIns="0">
            <a:spAutoFit/>
          </a:bodyPr>
          <a:lstStyle/>
          <a:p>
            <a:pPr algn="ctr">
              <a:lnSpc>
                <a:spcPts val="5399"/>
              </a:lnSpc>
            </a:pPr>
            <a:r>
              <a:rPr lang="en-US" sz="5999">
                <a:solidFill>
                  <a:srgbClr val="D69F72"/>
                </a:solidFill>
                <a:latin typeface="Montserrat Bold Italics"/>
              </a:rPr>
              <a:t>THANK YOU </a:t>
            </a:r>
          </a:p>
        </p:txBody>
      </p:sp>
      <p:sp>
        <p:nvSpPr>
          <p:cNvPr name="Freeform 7" id="7"/>
          <p:cNvSpPr/>
          <p:nvPr/>
        </p:nvSpPr>
        <p:spPr>
          <a:xfrm flipH="false" flipV="false" rot="-500042">
            <a:off x="859265" y="5531658"/>
            <a:ext cx="2998907" cy="5207943"/>
          </a:xfrm>
          <a:custGeom>
            <a:avLst/>
            <a:gdLst/>
            <a:ahLst/>
            <a:cxnLst/>
            <a:rect r="r" b="b" t="t" l="l"/>
            <a:pathLst>
              <a:path h="5207943" w="2998907">
                <a:moveTo>
                  <a:pt x="0" y="0"/>
                </a:moveTo>
                <a:lnTo>
                  <a:pt x="2998907" y="0"/>
                </a:lnTo>
                <a:lnTo>
                  <a:pt x="2998907" y="5207943"/>
                </a:lnTo>
                <a:lnTo>
                  <a:pt x="0" y="5207943"/>
                </a:lnTo>
                <a:lnTo>
                  <a:pt x="0" y="0"/>
                </a:lnTo>
                <a:close/>
              </a:path>
            </a:pathLst>
          </a:custGeom>
          <a:blipFill>
            <a:blip r:embed="rId2"/>
            <a:stretch>
              <a:fillRect l="0" t="0" r="0" b="0"/>
            </a:stretch>
          </a:blipFill>
        </p:spPr>
      </p:sp>
      <p:sp>
        <p:nvSpPr>
          <p:cNvPr name="Freeform 8" id="8"/>
          <p:cNvSpPr/>
          <p:nvPr/>
        </p:nvSpPr>
        <p:spPr>
          <a:xfrm flipH="true" flipV="false" rot="-500042">
            <a:off x="15498035" y="3860519"/>
            <a:ext cx="2998907" cy="5207943"/>
          </a:xfrm>
          <a:custGeom>
            <a:avLst/>
            <a:gdLst/>
            <a:ahLst/>
            <a:cxnLst/>
            <a:rect r="r" b="b" t="t" l="l"/>
            <a:pathLst>
              <a:path h="5207943" w="2998907">
                <a:moveTo>
                  <a:pt x="2998907" y="0"/>
                </a:moveTo>
                <a:lnTo>
                  <a:pt x="0" y="0"/>
                </a:lnTo>
                <a:lnTo>
                  <a:pt x="0" y="5207942"/>
                </a:lnTo>
                <a:lnTo>
                  <a:pt x="2998907" y="5207942"/>
                </a:lnTo>
                <a:lnTo>
                  <a:pt x="2998907" y="0"/>
                </a:lnTo>
                <a:close/>
              </a:path>
            </a:pathLst>
          </a:custGeom>
          <a:blipFill>
            <a:blip r:embed="rId2"/>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DAFojN_GlEQ</dc:identifier>
  <dcterms:modified xsi:type="dcterms:W3CDTF">2011-08-01T06:04:30Z</dcterms:modified>
  <cp:revision>1</cp:revision>
  <dc:title>Black and Gold Modern Elegant Creative Portfolio Presentation</dc:title>
</cp:coreProperties>
</file>

<file path=docProps/thumbnail.jpeg>
</file>